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256" r:id="rId2"/>
    <p:sldId id="307" r:id="rId3"/>
    <p:sldId id="322" r:id="rId4"/>
    <p:sldId id="321" r:id="rId5"/>
    <p:sldId id="325" r:id="rId6"/>
    <p:sldId id="326" r:id="rId7"/>
    <p:sldId id="327" r:id="rId8"/>
    <p:sldId id="328" r:id="rId9"/>
    <p:sldId id="332" r:id="rId10"/>
    <p:sldId id="336" r:id="rId11"/>
    <p:sldId id="329" r:id="rId12"/>
    <p:sldId id="324" r:id="rId13"/>
    <p:sldId id="337" r:id="rId14"/>
    <p:sldId id="338" r:id="rId15"/>
    <p:sldId id="330" r:id="rId16"/>
    <p:sldId id="331" r:id="rId17"/>
    <p:sldId id="339" r:id="rId18"/>
    <p:sldId id="340" r:id="rId19"/>
    <p:sldId id="335" r:id="rId20"/>
    <p:sldId id="341" r:id="rId21"/>
    <p:sldId id="343" r:id="rId22"/>
    <p:sldId id="342" r:id="rId23"/>
    <p:sldId id="333" r:id="rId24"/>
    <p:sldId id="334" r:id="rId25"/>
    <p:sldId id="398" r:id="rId26"/>
    <p:sldId id="400" r:id="rId27"/>
    <p:sldId id="399" r:id="rId28"/>
    <p:sldId id="401" r:id="rId29"/>
    <p:sldId id="402" r:id="rId30"/>
    <p:sldId id="345" r:id="rId31"/>
    <p:sldId id="344" r:id="rId32"/>
    <p:sldId id="397" r:id="rId33"/>
    <p:sldId id="347" r:id="rId34"/>
    <p:sldId id="348" r:id="rId35"/>
    <p:sldId id="346" r:id="rId36"/>
    <p:sldId id="351" r:id="rId37"/>
    <p:sldId id="349" r:id="rId38"/>
    <p:sldId id="352" r:id="rId39"/>
    <p:sldId id="355" r:id="rId40"/>
    <p:sldId id="356" r:id="rId41"/>
    <p:sldId id="357" r:id="rId42"/>
    <p:sldId id="367" r:id="rId43"/>
    <p:sldId id="359" r:id="rId44"/>
    <p:sldId id="358" r:id="rId45"/>
    <p:sldId id="371" r:id="rId46"/>
    <p:sldId id="369" r:id="rId47"/>
    <p:sldId id="403" r:id="rId48"/>
    <p:sldId id="361" r:id="rId49"/>
    <p:sldId id="423" r:id="rId50"/>
    <p:sldId id="372" r:id="rId51"/>
    <p:sldId id="362" r:id="rId52"/>
    <p:sldId id="363" r:id="rId53"/>
    <p:sldId id="364" r:id="rId54"/>
    <p:sldId id="366" r:id="rId55"/>
    <p:sldId id="373" r:id="rId56"/>
    <p:sldId id="374" r:id="rId57"/>
    <p:sldId id="424" r:id="rId58"/>
    <p:sldId id="377" r:id="rId59"/>
    <p:sldId id="375" r:id="rId60"/>
    <p:sldId id="378" r:id="rId61"/>
    <p:sldId id="384" r:id="rId62"/>
    <p:sldId id="376" r:id="rId63"/>
    <p:sldId id="386" r:id="rId64"/>
    <p:sldId id="385" r:id="rId65"/>
    <p:sldId id="379" r:id="rId66"/>
    <p:sldId id="404" r:id="rId67"/>
    <p:sldId id="380" r:id="rId68"/>
    <p:sldId id="387" r:id="rId69"/>
    <p:sldId id="382" r:id="rId70"/>
    <p:sldId id="383" r:id="rId71"/>
    <p:sldId id="388" r:id="rId72"/>
    <p:sldId id="391" r:id="rId73"/>
    <p:sldId id="393" r:id="rId74"/>
    <p:sldId id="389" r:id="rId75"/>
    <p:sldId id="418" r:id="rId76"/>
    <p:sldId id="396" r:id="rId77"/>
    <p:sldId id="405" r:id="rId78"/>
    <p:sldId id="406" r:id="rId79"/>
    <p:sldId id="407" r:id="rId80"/>
    <p:sldId id="415" r:id="rId81"/>
    <p:sldId id="417" r:id="rId82"/>
    <p:sldId id="419" r:id="rId83"/>
    <p:sldId id="408" r:id="rId84"/>
    <p:sldId id="409" r:id="rId85"/>
    <p:sldId id="410" r:id="rId86"/>
    <p:sldId id="411" r:id="rId87"/>
    <p:sldId id="412" r:id="rId88"/>
    <p:sldId id="413" r:id="rId89"/>
    <p:sldId id="421" r:id="rId90"/>
    <p:sldId id="422" r:id="rId91"/>
    <p:sldId id="420" r:id="rId92"/>
    <p:sldId id="394" r:id="rId93"/>
    <p:sldId id="320" r:id="rId9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CC99FF"/>
    <a:srgbClr val="FFCCCC"/>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varScale="1">
        <p:scale>
          <a:sx n="125" d="100"/>
          <a:sy n="125" d="100"/>
        </p:scale>
        <p:origin x="326" y="77"/>
      </p:cViewPr>
      <p:guideLst/>
    </p:cSldViewPr>
  </p:slideViewPr>
  <p:notesTextViewPr>
    <p:cViewPr>
      <p:scale>
        <a:sx n="3" d="2"/>
        <a:sy n="3" d="2"/>
      </p:scale>
      <p:origin x="0" y="0"/>
    </p:cViewPr>
  </p:notesTextViewPr>
  <p:sorterViewPr>
    <p:cViewPr>
      <p:scale>
        <a:sx n="100" d="100"/>
        <a:sy n="100" d="100"/>
      </p:scale>
      <p:origin x="0" y="-20995"/>
    </p:cViewPr>
  </p:sorterViewPr>
  <p:notesViewPr>
    <p:cSldViewPr snapToGrid="0">
      <p:cViewPr varScale="1">
        <p:scale>
          <a:sx n="90" d="100"/>
          <a:sy n="90" d="100"/>
        </p:scale>
        <p:origin x="3168"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r>
              <a:rPr lang="en-US" b="1" dirty="0"/>
              <a:t>GOLD KING MINE SPILL:                                 A Case Study in Critical Thinking</a:t>
            </a:r>
          </a:p>
          <a:p>
            <a:r>
              <a:rPr lang="en-US" sz="1100" dirty="0"/>
              <a:t>Professional Engineering Practice Issues</a:t>
            </a:r>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r>
              <a:rPr lang="en-US" dirty="0"/>
              <a:t>CE 4200</a:t>
            </a:r>
          </a:p>
          <a:p>
            <a:r>
              <a:rPr lang="en-US" dirty="0"/>
              <a:t>Spring 2022</a:t>
            </a:r>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r>
              <a:rPr lang="en-US" dirty="0"/>
              <a:t>William D. Lawson, PE, PhD</a:t>
            </a:r>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C747512-C203-46F7-813C-0801D4A0C87B}" type="slidenum">
              <a:rPr lang="en-US" smtClean="0"/>
              <a:t>‹#›</a:t>
            </a:fld>
            <a:endParaRPr lang="en-US"/>
          </a:p>
        </p:txBody>
      </p:sp>
    </p:spTree>
    <p:extLst>
      <p:ext uri="{BB962C8B-B14F-4D97-AF65-F5344CB8AC3E}">
        <p14:creationId xmlns:p14="http://schemas.microsoft.com/office/powerpoint/2010/main" val="429460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50CF1174-8FFD-4BC3-B897-671BA7E7778B}" type="datetimeFigureOut">
              <a:rPr lang="en-US" smtClean="0"/>
              <a:t>4/11/2022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23C13DA-9762-4B5B-B88B-115D4A831879}" type="slidenum">
              <a:rPr lang="en-US" smtClean="0"/>
              <a:t>‹#›</a:t>
            </a:fld>
            <a:endParaRPr lang="en-US"/>
          </a:p>
        </p:txBody>
      </p:sp>
    </p:spTree>
    <p:extLst>
      <p:ext uri="{BB962C8B-B14F-4D97-AF65-F5344CB8AC3E}">
        <p14:creationId xmlns:p14="http://schemas.microsoft.com/office/powerpoint/2010/main" val="336363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3C13DA-9762-4B5B-B88B-115D4A831879}" type="slidenum">
              <a:rPr lang="en-US" smtClean="0"/>
              <a:t>57</a:t>
            </a:fld>
            <a:endParaRPr lang="en-US"/>
          </a:p>
        </p:txBody>
      </p:sp>
    </p:spTree>
    <p:extLst>
      <p:ext uri="{BB962C8B-B14F-4D97-AF65-F5344CB8AC3E}">
        <p14:creationId xmlns:p14="http://schemas.microsoft.com/office/powerpoint/2010/main" val="3096218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8802B4-B359-4E21-B1A9-03F89FD58E3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609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319553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8746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802B4-B359-4E21-B1A9-03F89FD58E3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37091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8802B4-B359-4E21-B1A9-03F89FD58E39}"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28854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8802B4-B359-4E21-B1A9-03F89FD58E3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12185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8802B4-B359-4E21-B1A9-03F89FD58E39}"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1574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8802B4-B359-4E21-B1A9-03F89FD58E39}"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297727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8802B4-B359-4E21-B1A9-03F89FD58E39}"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61046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191077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8802B4-B359-4E21-B1A9-03F89FD58E39}"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5A03DF-F536-48A3-B357-2B212C6E2D4B}" type="slidenum">
              <a:rPr lang="en-US" smtClean="0"/>
              <a:t>‹#›</a:t>
            </a:fld>
            <a:endParaRPr lang="en-US"/>
          </a:p>
        </p:txBody>
      </p:sp>
    </p:spTree>
    <p:extLst>
      <p:ext uri="{BB962C8B-B14F-4D97-AF65-F5344CB8AC3E}">
        <p14:creationId xmlns:p14="http://schemas.microsoft.com/office/powerpoint/2010/main" val="720337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8802B4-B359-4E21-B1A9-03F89FD58E39}" type="datetimeFigureOut">
              <a:rPr lang="en-US" smtClean="0"/>
              <a:t>4/11/2022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A03DF-F536-48A3-B357-2B212C6E2D4B}" type="slidenum">
              <a:rPr lang="en-US" smtClean="0"/>
              <a:t>‹#›</a:t>
            </a:fld>
            <a:endParaRPr lang="en-US"/>
          </a:p>
        </p:txBody>
      </p:sp>
    </p:spTree>
    <p:extLst>
      <p:ext uri="{BB962C8B-B14F-4D97-AF65-F5344CB8AC3E}">
        <p14:creationId xmlns:p14="http://schemas.microsoft.com/office/powerpoint/2010/main" val="378486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09329"/>
            <a:ext cx="9144000" cy="2387600"/>
          </a:xfrm>
        </p:spPr>
        <p:txBody>
          <a:bodyPr>
            <a:noAutofit/>
          </a:bodyPr>
          <a:lstStyle/>
          <a:p>
            <a:r>
              <a:rPr lang="en-US" sz="6600" b="1" dirty="0">
                <a:effectLst>
                  <a:outerShdw blurRad="38100" dist="38100" dir="2700000" algn="tl">
                    <a:srgbClr val="000000">
                      <a:alpha val="43137"/>
                    </a:srgbClr>
                  </a:outerShdw>
                </a:effectLst>
              </a:rPr>
              <a:t>Gold King Mine Incident</a:t>
            </a:r>
            <a:br>
              <a:rPr lang="en-US" sz="6600" b="1" dirty="0">
                <a:effectLst>
                  <a:outerShdw blurRad="38100" dist="38100" dir="2700000" algn="tl">
                    <a:srgbClr val="000000">
                      <a:alpha val="43137"/>
                    </a:srgbClr>
                  </a:outerShdw>
                </a:effectLst>
              </a:rPr>
            </a:br>
            <a:r>
              <a:rPr lang="en-US" sz="4400" b="1" dirty="0">
                <a:effectLst>
                  <a:outerShdw blurRad="38100" dist="38100" dir="2700000" algn="tl">
                    <a:srgbClr val="000000">
                      <a:alpha val="43137"/>
                    </a:srgbClr>
                  </a:outerShdw>
                </a:effectLst>
              </a:rPr>
              <a:t>San Juan County, Colorado</a:t>
            </a:r>
            <a:br>
              <a:rPr lang="en-US" sz="4400" b="1" dirty="0">
                <a:effectLst>
                  <a:outerShdw blurRad="38100" dist="38100" dir="2700000" algn="tl">
                    <a:srgbClr val="000000">
                      <a:alpha val="43137"/>
                    </a:srgbClr>
                  </a:outerShdw>
                </a:effectLst>
              </a:rPr>
            </a:br>
            <a:r>
              <a:rPr lang="en-US" sz="3200" b="1" dirty="0">
                <a:effectLst>
                  <a:outerShdw blurRad="38100" dist="38100" dir="2700000" algn="tl">
                    <a:srgbClr val="000000">
                      <a:alpha val="43137"/>
                    </a:srgbClr>
                  </a:outerShdw>
                </a:effectLst>
              </a:rPr>
              <a:t>A</a:t>
            </a:r>
            <a:br>
              <a:rPr lang="en-US" sz="3600" b="1" dirty="0">
                <a:effectLst>
                  <a:outerShdw blurRad="38100" dist="38100" dir="2700000" algn="tl">
                    <a:srgbClr val="000000">
                      <a:alpha val="43137"/>
                    </a:srgbClr>
                  </a:outerShdw>
                </a:effectLst>
              </a:rPr>
            </a:br>
            <a:r>
              <a:rPr lang="en-US" sz="4800" b="1" dirty="0">
                <a:effectLst>
                  <a:outerShdw blurRad="38100" dist="38100" dir="2700000" algn="tl">
                    <a:srgbClr val="000000">
                      <a:alpha val="43137"/>
                    </a:srgbClr>
                  </a:outerShdw>
                </a:effectLst>
              </a:rPr>
              <a:t>CASE STUDY </a:t>
            </a:r>
            <a:r>
              <a:rPr lang="en-US" sz="3200" b="1" dirty="0">
                <a:effectLst>
                  <a:outerShdw blurRad="38100" dist="38100" dir="2700000" algn="tl">
                    <a:srgbClr val="000000">
                      <a:alpha val="43137"/>
                    </a:srgbClr>
                  </a:outerShdw>
                </a:effectLst>
              </a:rPr>
              <a:t>IN</a:t>
            </a:r>
            <a:r>
              <a:rPr lang="en-US" sz="4800" b="1" dirty="0">
                <a:effectLst>
                  <a:outerShdw blurRad="38100" dist="38100" dir="2700000" algn="tl">
                    <a:srgbClr val="000000">
                      <a:alpha val="43137"/>
                    </a:srgbClr>
                  </a:outerShdw>
                </a:effectLst>
              </a:rPr>
              <a:t> CRITICAL THINKING</a:t>
            </a:r>
            <a:endParaRPr lang="en-US" sz="8800"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24000" y="4413801"/>
            <a:ext cx="9144000" cy="1655762"/>
          </a:xfrm>
        </p:spPr>
        <p:txBody>
          <a:bodyPr>
            <a:normAutofit fontScale="77500" lnSpcReduction="20000"/>
          </a:bodyPr>
          <a:lstStyle/>
          <a:p>
            <a:r>
              <a:rPr lang="en-US" dirty="0"/>
              <a:t>CE 4200</a:t>
            </a:r>
          </a:p>
          <a:p>
            <a:r>
              <a:rPr lang="en-US" dirty="0"/>
              <a:t>Professional Engineering Practice Issues</a:t>
            </a:r>
          </a:p>
          <a:p>
            <a:r>
              <a:rPr lang="en-US" dirty="0"/>
              <a:t>Spring 2022 Semester</a:t>
            </a:r>
          </a:p>
          <a:p>
            <a:endParaRPr lang="en-US" dirty="0"/>
          </a:p>
          <a:p>
            <a:r>
              <a:rPr lang="en-US" dirty="0"/>
              <a:t>William D. Lawson, PE, PhD</a:t>
            </a:r>
          </a:p>
        </p:txBody>
      </p:sp>
    </p:spTree>
    <p:extLst>
      <p:ext uri="{BB962C8B-B14F-4D97-AF65-F5344CB8AC3E}">
        <p14:creationId xmlns:p14="http://schemas.microsoft.com/office/powerpoint/2010/main" val="337272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BACKGROUND</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18547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35806" cy="1325563"/>
          </a:xfrm>
        </p:spPr>
        <p:txBody>
          <a:bodyPr>
            <a:normAutofit/>
          </a:bodyPr>
          <a:lstStyle/>
          <a:p>
            <a:r>
              <a:rPr lang="en-US" dirty="0"/>
              <a:t>Prospecting for Gold…   it’s a “thing” in Colorado</a:t>
            </a:r>
          </a:p>
        </p:txBody>
      </p:sp>
      <p:sp>
        <p:nvSpPr>
          <p:cNvPr id="4" name="Content Placeholder 3"/>
          <p:cNvSpPr>
            <a:spLocks noGrp="1"/>
          </p:cNvSpPr>
          <p:nvPr>
            <p:ph sz="half" idx="1"/>
          </p:nvPr>
        </p:nvSpPr>
        <p:spPr>
          <a:xfrm>
            <a:off x="838199" y="1825625"/>
            <a:ext cx="6312243" cy="4351338"/>
          </a:xfrm>
        </p:spPr>
        <p:txBody>
          <a:bodyPr>
            <a:noAutofit/>
          </a:bodyPr>
          <a:lstStyle/>
          <a:p>
            <a:pPr marL="0" indent="0">
              <a:buNone/>
            </a:pPr>
            <a:r>
              <a:rPr lang="en-US" sz="3200" dirty="0"/>
              <a:t>“</a:t>
            </a:r>
            <a:r>
              <a:rPr lang="en-US" sz="3200" i="1" dirty="0"/>
              <a:t>There’s gold in them </a:t>
            </a:r>
            <a:r>
              <a:rPr lang="en-US" sz="3200" i="1" dirty="0" err="1"/>
              <a:t>thar</a:t>
            </a:r>
            <a:r>
              <a:rPr lang="en-US" sz="3200" i="1" dirty="0"/>
              <a:t> hills…</a:t>
            </a:r>
            <a:r>
              <a:rPr lang="en-US" sz="3200" dirty="0"/>
              <a:t>” </a:t>
            </a:r>
          </a:p>
          <a:p>
            <a:pPr>
              <a:buFont typeface="Wingdings" panose="05000000000000000000" pitchFamily="2" charset="2"/>
              <a:buChar char="§"/>
            </a:pPr>
            <a:r>
              <a:rPr lang="en-US" sz="2400" dirty="0"/>
              <a:t>Those rich words still hold true long after the vanished cries of “Pikes Peak or Bust!” brought hordes of treasure seekers to the Colorado Rockies in 1859.</a:t>
            </a:r>
          </a:p>
          <a:p>
            <a:pPr>
              <a:buFont typeface="Wingdings" panose="05000000000000000000" pitchFamily="2" charset="2"/>
              <a:buChar char="§"/>
            </a:pPr>
            <a:r>
              <a:rPr lang="en-US" sz="2400" dirty="0"/>
              <a:t>Gold is still found in those hills, you just need to get out there and find it. </a:t>
            </a:r>
          </a:p>
          <a:p>
            <a:pPr>
              <a:buFont typeface="Wingdings" panose="05000000000000000000" pitchFamily="2" charset="2"/>
              <a:buChar char="§"/>
            </a:pPr>
            <a:r>
              <a:rPr lang="en-US" sz="2400" dirty="0"/>
              <a:t>Some of the best places in Colorado to learn about the mining heritage, get up close to gold in underground tunnels, and try your hand at panning for gold to strike it rich </a:t>
            </a:r>
            <a:r>
              <a:rPr lang="en-US" sz="2000" dirty="0">
                <a:solidFill>
                  <a:schemeClr val="bg1">
                    <a:lumMod val="65000"/>
                  </a:schemeClr>
                </a:solidFill>
              </a:rPr>
              <a:t>[include]</a:t>
            </a:r>
            <a:r>
              <a:rPr lang="en-US" sz="2400" dirty="0"/>
              <a:t>… </a:t>
            </a:r>
            <a:endParaRPr lang="en-US" sz="2400" i="1" dirty="0"/>
          </a:p>
        </p:txBody>
      </p:sp>
      <p:pic>
        <p:nvPicPr>
          <p:cNvPr id="4098" name="Picture 2" descr="Image result for finding gold in colorad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4710" y="621100"/>
            <a:ext cx="3658944" cy="54864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43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835"/>
            <a:ext cx="10859530" cy="1325563"/>
          </a:xfrm>
        </p:spPr>
        <p:txBody>
          <a:bodyPr/>
          <a:lstStyle/>
          <a:p>
            <a:r>
              <a:rPr lang="en-US" dirty="0"/>
              <a:t>Gold Discovery </a:t>
            </a:r>
            <a:r>
              <a:rPr lang="en-US" sz="4000" dirty="0"/>
              <a:t>in Colorado</a:t>
            </a:r>
            <a:br>
              <a:rPr lang="en-US" sz="4000" dirty="0"/>
            </a:br>
            <a:r>
              <a:rPr lang="en-US" sz="2800" dirty="0"/>
              <a:t>Colorado Geological Survey</a:t>
            </a:r>
          </a:p>
        </p:txBody>
      </p:sp>
      <p:pic>
        <p:nvPicPr>
          <p:cNvPr id="3074" name="Picture 2" descr="https://www.mininghistoryassociation.org/Meetings/Golden/Idaho%20Springs%20Miners%201910%20LOC%203a33511r%2072pxl%2064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41398"/>
            <a:ext cx="5737411" cy="4572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6193377"/>
            <a:ext cx="3880101" cy="369332"/>
          </a:xfrm>
          <a:prstGeom prst="rect">
            <a:avLst/>
          </a:prstGeom>
          <a:noFill/>
        </p:spPr>
        <p:txBody>
          <a:bodyPr wrap="none" rtlCol="0">
            <a:spAutoFit/>
          </a:bodyPr>
          <a:lstStyle/>
          <a:p>
            <a:r>
              <a:rPr lang="en-US" sz="1400" i="1" dirty="0"/>
              <a:t>Image Source: </a:t>
            </a:r>
            <a:r>
              <a:rPr lang="en-US" dirty="0"/>
              <a:t>Colorado Public Radio News</a:t>
            </a:r>
          </a:p>
        </p:txBody>
      </p:sp>
      <p:sp>
        <p:nvSpPr>
          <p:cNvPr id="5" name="Rectangle 4"/>
          <p:cNvSpPr/>
          <p:nvPr/>
        </p:nvSpPr>
        <p:spPr>
          <a:xfrm>
            <a:off x="971221" y="1690688"/>
            <a:ext cx="3339522" cy="523220"/>
          </a:xfrm>
          <a:prstGeom prst="rect">
            <a:avLst/>
          </a:prstGeom>
          <a:solidFill>
            <a:schemeClr val="tx1">
              <a:alpha val="33000"/>
            </a:schemeClr>
          </a:solidFill>
        </p:spPr>
        <p:txBody>
          <a:bodyPr wrap="square">
            <a:spAutoFit/>
          </a:bodyPr>
          <a:lstStyle/>
          <a:p>
            <a:r>
              <a:rPr lang="en-US" sz="1400" dirty="0">
                <a:solidFill>
                  <a:schemeClr val="bg1"/>
                </a:solidFill>
                <a:latin typeface="adelle"/>
              </a:rPr>
              <a:t>Miners work inside the Gold King Mine, near Silverton, Colorado, in 1899. </a:t>
            </a:r>
            <a:endParaRPr lang="en-US" sz="1400" dirty="0">
              <a:solidFill>
                <a:schemeClr val="bg1"/>
              </a:solidFill>
            </a:endParaRPr>
          </a:p>
        </p:txBody>
      </p:sp>
      <p:sp>
        <p:nvSpPr>
          <p:cNvPr id="7" name="Rectangle 6"/>
          <p:cNvSpPr/>
          <p:nvPr/>
        </p:nvSpPr>
        <p:spPr>
          <a:xfrm>
            <a:off x="6830008" y="1541398"/>
            <a:ext cx="4991878" cy="4524315"/>
          </a:xfrm>
          <a:prstGeom prst="rect">
            <a:avLst/>
          </a:prstGeom>
        </p:spPr>
        <p:txBody>
          <a:bodyPr wrap="square">
            <a:spAutoFit/>
          </a:bodyPr>
          <a:lstStyle/>
          <a:p>
            <a:pPr marL="457200" indent="-457200">
              <a:buFont typeface="Wingdings" panose="05000000000000000000" pitchFamily="2" charset="2"/>
              <a:buChar char="§"/>
            </a:pPr>
            <a:r>
              <a:rPr lang="en-US" sz="2400" dirty="0"/>
              <a:t>Gold discoveries in Colorado began around Denver in the 1850s</a:t>
            </a:r>
          </a:p>
          <a:p>
            <a:pPr marL="457200" indent="-457200">
              <a:buFont typeface="Wingdings" panose="05000000000000000000" pitchFamily="2" charset="2"/>
              <a:buChar char="§"/>
            </a:pPr>
            <a:r>
              <a:rPr lang="en-US" sz="2400" dirty="0"/>
              <a:t>Placer gold was traced to its source in the mountains west of Denver, then followed the Colorado Mineral Belt in a southwest direction across the state to its terminus in the San Juan Mountains. </a:t>
            </a:r>
          </a:p>
          <a:p>
            <a:pPr marL="457200" indent="-457200">
              <a:buFont typeface="Wingdings" panose="05000000000000000000" pitchFamily="2" charset="2"/>
              <a:buChar char="§"/>
            </a:pPr>
            <a:r>
              <a:rPr lang="en-US" sz="2400" dirty="0"/>
              <a:t>Since 1859 Colorado’s mines have produced about 45 million ounces of gold. </a:t>
            </a:r>
          </a:p>
        </p:txBody>
      </p:sp>
      <p:pic>
        <p:nvPicPr>
          <p:cNvPr id="3078" name="Picture 6" descr="Image result for colorado geological surv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0286" y="16979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85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530" y="0"/>
            <a:ext cx="10515600" cy="1325563"/>
          </a:xfrm>
        </p:spPr>
        <p:txBody>
          <a:bodyPr/>
          <a:lstStyle/>
          <a:p>
            <a:r>
              <a:rPr lang="en-US" dirty="0"/>
              <a:t>Thousands of </a:t>
            </a:r>
            <a:r>
              <a:rPr lang="en-US" dirty="0" err="1"/>
              <a:t>Hardrock</a:t>
            </a:r>
            <a:r>
              <a:rPr lang="en-US" dirty="0"/>
              <a:t> Mines in Colorado</a:t>
            </a:r>
            <a:br>
              <a:rPr lang="en-US" dirty="0"/>
            </a:br>
            <a:r>
              <a:rPr lang="en-US" sz="2800" dirty="0"/>
              <a:t>Inactive &amp; Active </a:t>
            </a:r>
            <a:r>
              <a:rPr lang="en-US" sz="2800" dirty="0" err="1"/>
              <a:t>Hardrock</a:t>
            </a:r>
            <a:r>
              <a:rPr lang="en-US" sz="2800" dirty="0"/>
              <a:t> Permits</a:t>
            </a:r>
            <a:endParaRPr lang="en-US" dirty="0"/>
          </a:p>
        </p:txBody>
      </p:sp>
      <p:sp>
        <p:nvSpPr>
          <p:cNvPr id="6" name="TextBox 5"/>
          <p:cNvSpPr txBox="1"/>
          <p:nvPr/>
        </p:nvSpPr>
        <p:spPr>
          <a:xfrm>
            <a:off x="1276739" y="6193377"/>
            <a:ext cx="5907836" cy="369332"/>
          </a:xfrm>
          <a:prstGeom prst="rect">
            <a:avLst/>
          </a:prstGeom>
          <a:noFill/>
        </p:spPr>
        <p:txBody>
          <a:bodyPr wrap="none" rtlCol="0">
            <a:spAutoFit/>
          </a:bodyPr>
          <a:lstStyle/>
          <a:p>
            <a:r>
              <a:rPr lang="en-US" sz="1400" i="1" dirty="0"/>
              <a:t>Image Source: </a:t>
            </a:r>
            <a:r>
              <a:rPr lang="en-US" dirty="0"/>
              <a:t>Colorado Division of Reclamation Mining &amp; Safety</a:t>
            </a:r>
          </a:p>
        </p:txBody>
      </p:sp>
      <p:pic>
        <p:nvPicPr>
          <p:cNvPr id="3" name="Picture 2"/>
          <p:cNvPicPr>
            <a:picLocks noChangeAspect="1"/>
          </p:cNvPicPr>
          <p:nvPr/>
        </p:nvPicPr>
        <p:blipFill>
          <a:blip r:embed="rId2"/>
          <a:stretch>
            <a:fillRect/>
          </a:stretch>
        </p:blipFill>
        <p:spPr>
          <a:xfrm>
            <a:off x="1533330" y="1311847"/>
            <a:ext cx="9144000" cy="4797863"/>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p:cNvSpPr/>
          <p:nvPr/>
        </p:nvSpPr>
        <p:spPr>
          <a:xfrm>
            <a:off x="8780106" y="4652862"/>
            <a:ext cx="3032450" cy="1292662"/>
          </a:xfrm>
          <a:prstGeom prst="rect">
            <a:avLst/>
          </a:prstGeom>
          <a:solidFill>
            <a:schemeClr val="accent4">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dirty="0"/>
              <a:t>The Gold King Mine is one of an estimated </a:t>
            </a:r>
            <a:r>
              <a:rPr lang="en-US" sz="2400" dirty="0"/>
              <a:t>23,000 </a:t>
            </a:r>
            <a:r>
              <a:rPr lang="en-US" dirty="0"/>
              <a:t>abandoned mines dotting the state of Colorado. </a:t>
            </a:r>
          </a:p>
        </p:txBody>
      </p:sp>
    </p:spTree>
    <p:extLst>
      <p:ext uri="{BB962C8B-B14F-4D97-AF65-F5344CB8AC3E}">
        <p14:creationId xmlns:p14="http://schemas.microsoft.com/office/powerpoint/2010/main" val="390141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Glossary of Mining Terms</a:t>
            </a:r>
            <a:br>
              <a:rPr lang="en-US" dirty="0"/>
            </a:br>
            <a:r>
              <a:rPr lang="en-US" sz="2400" dirty="0"/>
              <a:t>US Securities and Exchange Commission</a:t>
            </a:r>
            <a:endParaRPr lang="en-US" dirty="0"/>
          </a:p>
        </p:txBody>
      </p:sp>
      <p:sp>
        <p:nvSpPr>
          <p:cNvPr id="3" name="Content Placeholder 2"/>
          <p:cNvSpPr>
            <a:spLocks noGrp="1"/>
          </p:cNvSpPr>
          <p:nvPr>
            <p:ph sz="half" idx="1"/>
          </p:nvPr>
        </p:nvSpPr>
        <p:spPr>
          <a:xfrm>
            <a:off x="838199" y="1690688"/>
            <a:ext cx="10722429" cy="4784757"/>
          </a:xfrm>
        </p:spPr>
        <p:txBody>
          <a:bodyPr>
            <a:normAutofit fontScale="62500" lnSpcReduction="20000"/>
          </a:bodyPr>
          <a:lstStyle/>
          <a:p>
            <a:r>
              <a:rPr lang="en-US" b="1" dirty="0" err="1"/>
              <a:t>Adit</a:t>
            </a:r>
            <a:r>
              <a:rPr lang="en-US" dirty="0"/>
              <a:t> - An opening driven horizontally into the side of a mountain or hill for providing access to a mineral deposit. </a:t>
            </a:r>
          </a:p>
          <a:p>
            <a:r>
              <a:rPr lang="en-US" b="1" dirty="0"/>
              <a:t>Back</a:t>
            </a:r>
            <a:r>
              <a:rPr lang="en-US" dirty="0"/>
              <a:t> - The ceiling or roof of an underground opening.</a:t>
            </a:r>
          </a:p>
          <a:p>
            <a:r>
              <a:rPr lang="en-US" b="1" dirty="0"/>
              <a:t>Cyanidation</a:t>
            </a:r>
            <a:r>
              <a:rPr lang="en-US" dirty="0"/>
              <a:t> - A method of extracting exposed gold or silver grains from crushed or ground ore by dissolving it in a weak cyanide solution. May be carried out in tanks inside a mill or in heaps of ore out of doors.</a:t>
            </a:r>
          </a:p>
          <a:p>
            <a:r>
              <a:rPr lang="en-US" b="1" dirty="0"/>
              <a:t>Drift</a:t>
            </a:r>
            <a:r>
              <a:rPr lang="en-US" dirty="0"/>
              <a:t> - A horizontal underground passage that follows along the length of a vein or rock formation as opposed to a crosscut which crosses the rock formation.</a:t>
            </a:r>
          </a:p>
          <a:p>
            <a:r>
              <a:rPr lang="en-US" b="1" dirty="0"/>
              <a:t>Lagging </a:t>
            </a:r>
            <a:r>
              <a:rPr lang="en-US" dirty="0"/>
              <a:t>- Planks or small timbers placed between steel ribs along the roof of a stope or drift to prevent rocks from falling, rather than to support the main weight of the overlying rocks.</a:t>
            </a:r>
          </a:p>
          <a:p>
            <a:r>
              <a:rPr lang="en-US" b="1" dirty="0"/>
              <a:t>Ore</a:t>
            </a:r>
            <a:r>
              <a:rPr lang="en-US" dirty="0"/>
              <a:t> - A mixture of ore minerals and gangue (the worthless minerals in an ore deposit) from which at least one of the metals can be extracted at a profit.</a:t>
            </a:r>
          </a:p>
          <a:p>
            <a:r>
              <a:rPr lang="en-US" b="1" dirty="0"/>
              <a:t>Pan</a:t>
            </a:r>
            <a:r>
              <a:rPr lang="en-US" dirty="0"/>
              <a:t> - To wash gravel, sand or crushed rock samples in order to isolate gold or other valuable metals by their higher density.</a:t>
            </a:r>
          </a:p>
          <a:p>
            <a:r>
              <a:rPr lang="en-US" b="1" dirty="0"/>
              <a:t>Placer</a:t>
            </a:r>
            <a:r>
              <a:rPr lang="en-US" dirty="0"/>
              <a:t> - A deposit of sand and gravel containing valuable metals such as gold, tin or diamonds.</a:t>
            </a:r>
          </a:p>
          <a:p>
            <a:r>
              <a:rPr lang="en-US" b="1" dirty="0"/>
              <a:t>Shaft </a:t>
            </a:r>
            <a:r>
              <a:rPr lang="en-US" dirty="0"/>
              <a:t>- A vertical or inclined excavation in rock for the purpose of providing access to an orebody. Usually equipped with a hoist at the top, which lowers and raises a conveyance for handling workers and materials.</a:t>
            </a:r>
          </a:p>
          <a:p>
            <a:r>
              <a:rPr lang="en-US" b="1" dirty="0"/>
              <a:t>Talus </a:t>
            </a:r>
            <a:r>
              <a:rPr lang="en-US" dirty="0"/>
              <a:t>- A heap of broken, coarse rock found at the base of a cliff or mountain.</a:t>
            </a:r>
          </a:p>
        </p:txBody>
      </p:sp>
    </p:spTree>
    <p:extLst>
      <p:ext uri="{BB962C8B-B14F-4D97-AF65-F5344CB8AC3E}">
        <p14:creationId xmlns:p14="http://schemas.microsoft.com/office/powerpoint/2010/main" val="414865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065" y="75876"/>
            <a:ext cx="10515600" cy="1325563"/>
          </a:xfrm>
        </p:spPr>
        <p:txBody>
          <a:bodyPr/>
          <a:lstStyle/>
          <a:p>
            <a:r>
              <a:rPr lang="en-US" dirty="0"/>
              <a:t>The Gold King Mine</a:t>
            </a:r>
            <a:br>
              <a:rPr lang="en-US" dirty="0"/>
            </a:br>
            <a:r>
              <a:rPr lang="en-US" sz="2800" dirty="0"/>
              <a:t>History: “EPA Watershed Fact Sheet”</a:t>
            </a:r>
          </a:p>
        </p:txBody>
      </p:sp>
      <p:sp>
        <p:nvSpPr>
          <p:cNvPr id="3" name="Content Placeholder 2"/>
          <p:cNvSpPr>
            <a:spLocks noGrp="1"/>
          </p:cNvSpPr>
          <p:nvPr>
            <p:ph idx="1"/>
          </p:nvPr>
        </p:nvSpPr>
        <p:spPr>
          <a:xfrm>
            <a:off x="838200" y="1614195"/>
            <a:ext cx="4957665" cy="4351338"/>
          </a:xfrm>
        </p:spPr>
        <p:txBody>
          <a:bodyPr>
            <a:normAutofit/>
          </a:bodyPr>
          <a:lstStyle/>
          <a:p>
            <a:r>
              <a:rPr lang="en-US" sz="2400" dirty="0"/>
              <a:t>The Gold King Mine was discovered by Olaf Nelson in 1887.</a:t>
            </a:r>
          </a:p>
          <a:p>
            <a:r>
              <a:rPr lang="en-US" sz="2400" dirty="0"/>
              <a:t>The mine operated from about 1894 to 1922. </a:t>
            </a:r>
          </a:p>
          <a:p>
            <a:r>
              <a:rPr lang="en-US" sz="2400" dirty="0"/>
              <a:t>The Gold King Mine shipped 711,144 tons of gold and silver ore while in operation. </a:t>
            </a:r>
          </a:p>
          <a:p>
            <a:r>
              <a:rPr lang="en-US" sz="2400" dirty="0"/>
              <a:t>The mine has been </a:t>
            </a:r>
            <a:r>
              <a:rPr lang="en-US" sz="2400" u="sng" dirty="0"/>
              <a:t>inactive</a:t>
            </a:r>
            <a:r>
              <a:rPr lang="en-US" sz="2400" dirty="0"/>
              <a:t> since about 1924. It is currently owned by San Juan Corporation. </a:t>
            </a:r>
          </a:p>
        </p:txBody>
      </p:sp>
      <p:pic>
        <p:nvPicPr>
          <p:cNvPr id="6146" name="Picture 2" descr="Image result for gold king mine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324" y="911221"/>
            <a:ext cx="5486400" cy="439460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959149" y="5399133"/>
            <a:ext cx="5902651" cy="954107"/>
          </a:xfrm>
          <a:prstGeom prst="rect">
            <a:avLst/>
          </a:prstGeom>
        </p:spPr>
        <p:txBody>
          <a:bodyPr wrap="square">
            <a:spAutoFit/>
          </a:bodyPr>
          <a:lstStyle/>
          <a:p>
            <a:r>
              <a:rPr lang="en-US" sz="1400" dirty="0">
                <a:solidFill>
                  <a:srgbClr val="1A1A1A"/>
                </a:solidFill>
                <a:latin typeface="Times New Roman" panose="02020603050405020304" pitchFamily="18" charset="0"/>
                <a:cs typeface="Times New Roman" panose="02020603050405020304" pitchFamily="18" charset="0"/>
              </a:rPr>
              <a:t>View of the Gold King Mill, in San Juan County Colorado; shows gold mine processing facilities, ore cars, cribbing, smokestacks, tailings, and mountain peaks. Taken between 1880 and 1920. (Denver Public Library/Western History Collection/X-61017)</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786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Gold King mine structures at the mount of #7 Level circa 19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6852645" cy="4572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150521"/>
            <a:ext cx="10515600" cy="1325563"/>
          </a:xfrm>
        </p:spPr>
        <p:txBody>
          <a:bodyPr>
            <a:normAutofit/>
          </a:bodyPr>
          <a:lstStyle/>
          <a:p>
            <a:r>
              <a:rPr lang="en-US" dirty="0"/>
              <a:t>A Gold King Mine Timeline</a:t>
            </a:r>
            <a:br>
              <a:rPr lang="en-US" b="1" dirty="0"/>
            </a:br>
            <a:r>
              <a:rPr lang="en-US" sz="2400" i="1" dirty="0"/>
              <a:t>A tangled history of profit, tragedy and unfulfilled dreams.</a:t>
            </a:r>
            <a:endParaRPr lang="en-US" sz="1600" i="1" dirty="0"/>
          </a:p>
        </p:txBody>
      </p:sp>
      <p:sp>
        <p:nvSpPr>
          <p:cNvPr id="4" name="TextBox 3"/>
          <p:cNvSpPr txBox="1"/>
          <p:nvPr/>
        </p:nvSpPr>
        <p:spPr>
          <a:xfrm>
            <a:off x="7940350" y="1996751"/>
            <a:ext cx="3713585" cy="2677656"/>
          </a:xfrm>
          <a:prstGeom prst="rect">
            <a:avLst/>
          </a:prstGeom>
          <a:noFill/>
        </p:spPr>
        <p:txBody>
          <a:bodyPr wrap="square" rtlCol="0">
            <a:spAutoFit/>
          </a:bodyPr>
          <a:lstStyle/>
          <a:p>
            <a:r>
              <a:rPr lang="en-US" sz="2400" dirty="0"/>
              <a:t>Photo from 1906 of boarding house and other structures at the mouth of </a:t>
            </a:r>
            <a:r>
              <a:rPr lang="en-US" sz="2400" b="1" dirty="0"/>
              <a:t>Gold King #7 Level </a:t>
            </a:r>
            <a:r>
              <a:rPr lang="en-US" sz="2400" dirty="0"/>
              <a:t>clearly shows a 200 to 300 gallon per minute water discharge from the portal.</a:t>
            </a:r>
          </a:p>
        </p:txBody>
      </p:sp>
      <p:sp>
        <p:nvSpPr>
          <p:cNvPr id="6" name="Rectangle 5"/>
          <p:cNvSpPr/>
          <p:nvPr/>
        </p:nvSpPr>
        <p:spPr>
          <a:xfrm>
            <a:off x="838200" y="6262688"/>
            <a:ext cx="6056210" cy="369332"/>
          </a:xfrm>
          <a:prstGeom prst="rect">
            <a:avLst/>
          </a:prstGeom>
        </p:spPr>
        <p:txBody>
          <a:bodyPr wrap="none">
            <a:spAutoFit/>
          </a:bodyPr>
          <a:lstStyle/>
          <a:p>
            <a:r>
              <a:rPr lang="en-US" dirty="0"/>
              <a:t>Source: </a:t>
            </a:r>
            <a:r>
              <a:rPr lang="en-US" b="1" dirty="0"/>
              <a:t>High Country News</a:t>
            </a:r>
            <a:r>
              <a:rPr lang="en-US" dirty="0"/>
              <a:t>: Jonathan Thompson, May 2, 2016</a:t>
            </a:r>
          </a:p>
        </p:txBody>
      </p:sp>
      <p:pic>
        <p:nvPicPr>
          <p:cNvPr id="7172" name="Picture 4" descr="Image result for high country new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2167" y="195924"/>
            <a:ext cx="2621768" cy="128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79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19809" y="348047"/>
            <a:ext cx="8952381" cy="6161905"/>
          </a:xfrm>
          <a:prstGeom prst="rect">
            <a:avLst/>
          </a:prstGeom>
        </p:spPr>
      </p:pic>
    </p:spTree>
    <p:extLst>
      <p:ext uri="{BB962C8B-B14F-4D97-AF65-F5344CB8AC3E}">
        <p14:creationId xmlns:p14="http://schemas.microsoft.com/office/powerpoint/2010/main" val="217670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9809" y="352809"/>
            <a:ext cx="8752381" cy="6152381"/>
          </a:xfrm>
          <a:prstGeom prst="rect">
            <a:avLst/>
          </a:prstGeom>
        </p:spPr>
      </p:pic>
    </p:spTree>
    <p:extLst>
      <p:ext uri="{BB962C8B-B14F-4D97-AF65-F5344CB8AC3E}">
        <p14:creationId xmlns:p14="http://schemas.microsoft.com/office/powerpoint/2010/main" val="38222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A FUNNY THING </a:t>
            </a:r>
            <a:r>
              <a:rPr lang="en-US" sz="4400" b="1" dirty="0"/>
              <a:t>HAPPENED ON </a:t>
            </a:r>
            <a:r>
              <a:rPr lang="en-US" b="1" dirty="0"/>
              <a:t>VACATION </a:t>
            </a:r>
            <a:r>
              <a:rPr lang="en-US" sz="4400" b="1" dirty="0"/>
              <a:t>THAT SUMMER</a:t>
            </a:r>
            <a:r>
              <a:rPr lang="en-US" b="1" dirty="0"/>
              <a:t>…</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193861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SUMMARY</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71615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51"/>
          <a:stretch/>
        </p:blipFill>
        <p:spPr>
          <a:xfrm>
            <a:off x="0" y="409433"/>
            <a:ext cx="12192000" cy="6097682"/>
          </a:xfrm>
          <a:prstGeom prst="rect">
            <a:avLst/>
          </a:prstGeom>
        </p:spPr>
      </p:pic>
      <p:sp>
        <p:nvSpPr>
          <p:cNvPr id="3" name="TextBox 2"/>
          <p:cNvSpPr txBox="1"/>
          <p:nvPr/>
        </p:nvSpPr>
        <p:spPr>
          <a:xfrm>
            <a:off x="300251" y="117045"/>
            <a:ext cx="7705314" cy="584775"/>
          </a:xfrm>
          <a:prstGeom prst="rect">
            <a:avLst/>
          </a:prstGeom>
          <a:noFill/>
        </p:spPr>
        <p:txBody>
          <a:bodyPr wrap="none" rtlCol="0">
            <a:spAutoFit/>
          </a:bodyPr>
          <a:lstStyle/>
          <a:p>
            <a:r>
              <a:rPr lang="en-US" sz="3200" b="1" dirty="0">
                <a:solidFill>
                  <a:schemeClr val="bg1"/>
                </a:solidFill>
              </a:rPr>
              <a:t>LUBBOCK TX </a:t>
            </a:r>
            <a:r>
              <a:rPr lang="en-US" sz="2000" b="1" dirty="0">
                <a:solidFill>
                  <a:schemeClr val="bg1"/>
                </a:solidFill>
              </a:rPr>
              <a:t>TO</a:t>
            </a:r>
            <a:r>
              <a:rPr lang="en-US" sz="3200" b="1" dirty="0">
                <a:solidFill>
                  <a:schemeClr val="bg1"/>
                </a:solidFill>
              </a:rPr>
              <a:t> DURANGO CO </a:t>
            </a:r>
            <a:r>
              <a:rPr lang="en-US" sz="2000" dirty="0">
                <a:solidFill>
                  <a:schemeClr val="bg1"/>
                </a:solidFill>
              </a:rPr>
              <a:t>[531 MI / 8 HR 16 MIN]</a:t>
            </a:r>
          </a:p>
        </p:txBody>
      </p:sp>
      <p:sp>
        <p:nvSpPr>
          <p:cNvPr id="4" name="TextBox 3"/>
          <p:cNvSpPr txBox="1"/>
          <p:nvPr/>
        </p:nvSpPr>
        <p:spPr>
          <a:xfrm>
            <a:off x="9485194" y="5977719"/>
            <a:ext cx="1443793" cy="369332"/>
          </a:xfrm>
          <a:prstGeom prst="rect">
            <a:avLst/>
          </a:prstGeom>
          <a:noFill/>
        </p:spPr>
        <p:txBody>
          <a:bodyPr wrap="none" rtlCol="0">
            <a:spAutoFit/>
          </a:bodyPr>
          <a:lstStyle/>
          <a:p>
            <a:r>
              <a:rPr lang="en-US" dirty="0">
                <a:solidFill>
                  <a:schemeClr val="bg1"/>
                </a:solidFill>
              </a:rPr>
              <a:t>LUBBOCK, TX</a:t>
            </a:r>
          </a:p>
        </p:txBody>
      </p:sp>
      <p:sp>
        <p:nvSpPr>
          <p:cNvPr id="5" name="TextBox 4"/>
          <p:cNvSpPr txBox="1"/>
          <p:nvPr/>
        </p:nvSpPr>
        <p:spPr>
          <a:xfrm>
            <a:off x="4560136" y="4410501"/>
            <a:ext cx="2022220" cy="369332"/>
          </a:xfrm>
          <a:prstGeom prst="rect">
            <a:avLst/>
          </a:prstGeom>
          <a:noFill/>
        </p:spPr>
        <p:txBody>
          <a:bodyPr wrap="none" rtlCol="0">
            <a:spAutoFit/>
          </a:bodyPr>
          <a:lstStyle/>
          <a:p>
            <a:r>
              <a:rPr lang="en-US" dirty="0">
                <a:solidFill>
                  <a:schemeClr val="bg1"/>
                </a:solidFill>
              </a:rPr>
              <a:t>FORT SUMNER, NM</a:t>
            </a:r>
          </a:p>
        </p:txBody>
      </p:sp>
      <p:sp>
        <p:nvSpPr>
          <p:cNvPr id="6" name="TextBox 5"/>
          <p:cNvSpPr txBox="1"/>
          <p:nvPr/>
        </p:nvSpPr>
        <p:spPr>
          <a:xfrm>
            <a:off x="1886743" y="2802341"/>
            <a:ext cx="2098010" cy="369332"/>
          </a:xfrm>
          <a:prstGeom prst="rect">
            <a:avLst/>
          </a:prstGeom>
          <a:noFill/>
        </p:spPr>
        <p:txBody>
          <a:bodyPr wrap="none" rtlCol="0">
            <a:spAutoFit/>
          </a:bodyPr>
          <a:lstStyle/>
          <a:p>
            <a:r>
              <a:rPr lang="en-US" dirty="0">
                <a:solidFill>
                  <a:schemeClr val="bg1"/>
                </a:solidFill>
              </a:rPr>
              <a:t>ALBUQUERQUE, NM</a:t>
            </a:r>
          </a:p>
        </p:txBody>
      </p:sp>
      <p:sp>
        <p:nvSpPr>
          <p:cNvPr id="7" name="TextBox 6"/>
          <p:cNvSpPr txBox="1"/>
          <p:nvPr/>
        </p:nvSpPr>
        <p:spPr>
          <a:xfrm>
            <a:off x="2760906" y="1538040"/>
            <a:ext cx="1559017" cy="369332"/>
          </a:xfrm>
          <a:prstGeom prst="rect">
            <a:avLst/>
          </a:prstGeom>
          <a:noFill/>
        </p:spPr>
        <p:txBody>
          <a:bodyPr wrap="none" rtlCol="0">
            <a:spAutoFit/>
          </a:bodyPr>
          <a:lstStyle/>
          <a:p>
            <a:r>
              <a:rPr lang="en-US" dirty="0">
                <a:solidFill>
                  <a:schemeClr val="bg1"/>
                </a:solidFill>
              </a:rPr>
              <a:t>DURANGO, CO</a:t>
            </a:r>
          </a:p>
        </p:txBody>
      </p:sp>
    </p:spTree>
    <p:extLst>
      <p:ext uri="{BB962C8B-B14F-4D97-AF65-F5344CB8AC3E}">
        <p14:creationId xmlns:p14="http://schemas.microsoft.com/office/powerpoint/2010/main" val="49291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1427" y="1833776"/>
            <a:ext cx="8896282" cy="4676595"/>
          </a:xfrm>
          <a:prstGeom prst="rect">
            <a:avLst/>
          </a:prstGeom>
        </p:spPr>
      </p:pic>
      <p:pic>
        <p:nvPicPr>
          <p:cNvPr id="3" name="Picture 2"/>
          <p:cNvPicPr>
            <a:picLocks noChangeAspect="1"/>
          </p:cNvPicPr>
          <p:nvPr/>
        </p:nvPicPr>
        <p:blipFill>
          <a:blip r:embed="rId3"/>
          <a:stretch>
            <a:fillRect/>
          </a:stretch>
        </p:blipFill>
        <p:spPr>
          <a:xfrm>
            <a:off x="1010288" y="138326"/>
            <a:ext cx="10144125" cy="1695450"/>
          </a:xfrm>
          <a:prstGeom prst="rect">
            <a:avLst/>
          </a:prstGeom>
        </p:spPr>
      </p:pic>
    </p:spTree>
    <p:extLst>
      <p:ext uri="{BB962C8B-B14F-4D97-AF65-F5344CB8AC3E}">
        <p14:creationId xmlns:p14="http://schemas.microsoft.com/office/powerpoint/2010/main" val="706040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DURANGO SILVERTON RAILR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968"/>
            <a:ext cx="12188952" cy="807396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urango and Silverton Narrow Gauge Railr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45" y="4299045"/>
            <a:ext cx="1905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45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596"/>
          <a:stretch/>
        </p:blipFill>
        <p:spPr>
          <a:xfrm>
            <a:off x="892217" y="0"/>
            <a:ext cx="10681086" cy="6858000"/>
          </a:xfrm>
          <a:prstGeom prst="rect">
            <a:avLst/>
          </a:prstGeom>
        </p:spPr>
      </p:pic>
      <p:sp>
        <p:nvSpPr>
          <p:cNvPr id="10" name="TextBox 9"/>
          <p:cNvSpPr txBox="1"/>
          <p:nvPr/>
        </p:nvSpPr>
        <p:spPr>
          <a:xfrm>
            <a:off x="892217" y="5718412"/>
            <a:ext cx="5447325" cy="707886"/>
          </a:xfrm>
          <a:prstGeom prst="rect">
            <a:avLst/>
          </a:prstGeom>
          <a:noFill/>
        </p:spPr>
        <p:txBody>
          <a:bodyPr wrap="none" rtlCol="0">
            <a:spAutoFit/>
          </a:bodyPr>
          <a:lstStyle/>
          <a:p>
            <a:r>
              <a:rPr lang="en-US" sz="4000" spc="150" dirty="0"/>
              <a:t>SILVERTON, COLORADO</a:t>
            </a:r>
          </a:p>
        </p:txBody>
      </p:sp>
    </p:spTree>
    <p:extLst>
      <p:ext uri="{BB962C8B-B14F-4D97-AF65-F5344CB8AC3E}">
        <p14:creationId xmlns:p14="http://schemas.microsoft.com/office/powerpoint/2010/main" val="115859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38204"/>
            <a:ext cx="12192000" cy="6181591"/>
          </a:xfrm>
          <a:prstGeom prst="rect">
            <a:avLst/>
          </a:prstGeom>
        </p:spPr>
      </p:pic>
      <p:sp>
        <p:nvSpPr>
          <p:cNvPr id="7" name="TextBox 6"/>
          <p:cNvSpPr txBox="1"/>
          <p:nvPr/>
        </p:nvSpPr>
        <p:spPr>
          <a:xfrm>
            <a:off x="6652726" y="1474238"/>
            <a:ext cx="1301959" cy="646331"/>
          </a:xfrm>
          <a:prstGeom prst="rect">
            <a:avLst/>
          </a:prstGeom>
          <a:noFill/>
        </p:spPr>
        <p:txBody>
          <a:bodyPr wrap="none" rtlCol="0">
            <a:spAutoFit/>
          </a:bodyPr>
          <a:lstStyle/>
          <a:p>
            <a:r>
              <a:rPr lang="en-US" dirty="0">
                <a:solidFill>
                  <a:schemeClr val="bg1"/>
                </a:solidFill>
              </a:rPr>
              <a:t>GOLD KING </a:t>
            </a:r>
          </a:p>
          <a:p>
            <a:r>
              <a:rPr lang="en-US" dirty="0">
                <a:solidFill>
                  <a:schemeClr val="bg1"/>
                </a:solidFill>
              </a:rPr>
              <a:t>MINE</a:t>
            </a:r>
          </a:p>
        </p:txBody>
      </p:sp>
      <p:sp>
        <p:nvSpPr>
          <p:cNvPr id="8" name="TextBox 7"/>
          <p:cNvSpPr txBox="1"/>
          <p:nvPr/>
        </p:nvSpPr>
        <p:spPr>
          <a:xfrm>
            <a:off x="3772191" y="3604729"/>
            <a:ext cx="1255792" cy="646331"/>
          </a:xfrm>
          <a:prstGeom prst="rect">
            <a:avLst/>
          </a:prstGeom>
          <a:noFill/>
        </p:spPr>
        <p:txBody>
          <a:bodyPr wrap="none" rtlCol="0">
            <a:spAutoFit/>
          </a:bodyPr>
          <a:lstStyle/>
          <a:p>
            <a:pPr algn="r"/>
            <a:r>
              <a:rPr lang="en-US" dirty="0">
                <a:solidFill>
                  <a:schemeClr val="bg1"/>
                </a:solidFill>
              </a:rPr>
              <a:t>SILVERTON</a:t>
            </a:r>
          </a:p>
          <a:p>
            <a:pPr algn="r"/>
            <a:r>
              <a:rPr lang="en-US" dirty="0">
                <a:solidFill>
                  <a:schemeClr val="bg1"/>
                </a:solidFill>
              </a:rPr>
              <a:t>COLORADO</a:t>
            </a:r>
          </a:p>
        </p:txBody>
      </p:sp>
      <p:sp>
        <p:nvSpPr>
          <p:cNvPr id="9" name="TextBox 8"/>
          <p:cNvSpPr txBox="1"/>
          <p:nvPr/>
        </p:nvSpPr>
        <p:spPr>
          <a:xfrm>
            <a:off x="3893377" y="5715399"/>
            <a:ext cx="1013419" cy="646331"/>
          </a:xfrm>
          <a:prstGeom prst="rect">
            <a:avLst/>
          </a:prstGeom>
          <a:noFill/>
        </p:spPr>
        <p:txBody>
          <a:bodyPr wrap="none" rtlCol="0">
            <a:spAutoFit/>
          </a:bodyPr>
          <a:lstStyle/>
          <a:p>
            <a:r>
              <a:rPr lang="en-US" dirty="0">
                <a:solidFill>
                  <a:schemeClr val="bg1"/>
                </a:solidFill>
              </a:rPr>
              <a:t>ANIMAS </a:t>
            </a:r>
          </a:p>
          <a:p>
            <a:r>
              <a:rPr lang="en-US" dirty="0">
                <a:solidFill>
                  <a:schemeClr val="bg1"/>
                </a:solidFill>
              </a:rPr>
              <a:t>RIVER</a:t>
            </a:r>
          </a:p>
        </p:txBody>
      </p:sp>
      <p:sp>
        <p:nvSpPr>
          <p:cNvPr id="10" name="TextBox 9"/>
          <p:cNvSpPr txBox="1"/>
          <p:nvPr/>
        </p:nvSpPr>
        <p:spPr>
          <a:xfrm>
            <a:off x="10825232" y="2350921"/>
            <a:ext cx="1292340" cy="646331"/>
          </a:xfrm>
          <a:prstGeom prst="rect">
            <a:avLst/>
          </a:prstGeom>
          <a:noFill/>
        </p:spPr>
        <p:txBody>
          <a:bodyPr wrap="none" rtlCol="0">
            <a:spAutoFit/>
          </a:bodyPr>
          <a:lstStyle/>
          <a:p>
            <a:r>
              <a:rPr lang="en-US" dirty="0">
                <a:solidFill>
                  <a:schemeClr val="bg1"/>
                </a:solidFill>
              </a:rPr>
              <a:t>OLD 100 </a:t>
            </a:r>
          </a:p>
          <a:p>
            <a:r>
              <a:rPr lang="en-US" dirty="0">
                <a:solidFill>
                  <a:schemeClr val="bg1"/>
                </a:solidFill>
              </a:rPr>
              <a:t>GOLD MINE</a:t>
            </a:r>
          </a:p>
        </p:txBody>
      </p:sp>
    </p:spTree>
    <p:extLst>
      <p:ext uri="{BB962C8B-B14F-4D97-AF65-F5344CB8AC3E}">
        <p14:creationId xmlns:p14="http://schemas.microsoft.com/office/powerpoint/2010/main" val="3653392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17458"/>
            <a:ext cx="12188952" cy="6322114"/>
          </a:xfrm>
          <a:prstGeom prst="rect">
            <a:avLst/>
          </a:prstGeom>
        </p:spPr>
      </p:pic>
      <p:pic>
        <p:nvPicPr>
          <p:cNvPr id="4" name="Picture 3"/>
          <p:cNvPicPr>
            <a:picLocks noChangeAspect="1"/>
          </p:cNvPicPr>
          <p:nvPr/>
        </p:nvPicPr>
        <p:blipFill rotWithShape="1">
          <a:blip r:embed="rId3"/>
          <a:srcRect l="36356" t="16383" r="25314" b="63769"/>
          <a:stretch/>
        </p:blipFill>
        <p:spPr>
          <a:xfrm>
            <a:off x="8737306" y="317458"/>
            <a:ext cx="3200400" cy="1242874"/>
          </a:xfrm>
          <a:prstGeom prst="rect">
            <a:avLst/>
          </a:prstGeom>
        </p:spPr>
      </p:pic>
    </p:spTree>
    <p:extLst>
      <p:ext uri="{BB962C8B-B14F-4D97-AF65-F5344CB8AC3E}">
        <p14:creationId xmlns:p14="http://schemas.microsoft.com/office/powerpoint/2010/main" val="1044671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3141" y="0"/>
            <a:ext cx="9765438" cy="7315200"/>
          </a:xfrm>
          <a:prstGeom prst="rect">
            <a:avLst/>
          </a:prstGeom>
        </p:spPr>
      </p:pic>
    </p:spTree>
    <p:extLst>
      <p:ext uri="{BB962C8B-B14F-4D97-AF65-F5344CB8AC3E}">
        <p14:creationId xmlns:p14="http://schemas.microsoft.com/office/powerpoint/2010/main" val="233539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 y="0"/>
            <a:ext cx="12188952" cy="8100574"/>
          </a:xfrm>
          <a:prstGeom prst="rect">
            <a:avLst/>
          </a:prstGeom>
        </p:spPr>
      </p:pic>
    </p:spTree>
    <p:extLst>
      <p:ext uri="{BB962C8B-B14F-4D97-AF65-F5344CB8AC3E}">
        <p14:creationId xmlns:p14="http://schemas.microsoft.com/office/powerpoint/2010/main" val="239522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 y="-252221"/>
            <a:ext cx="12188952" cy="7110221"/>
          </a:xfrm>
          <a:prstGeom prst="rect">
            <a:avLst/>
          </a:prstGeom>
        </p:spPr>
      </p:pic>
      <p:pic>
        <p:nvPicPr>
          <p:cNvPr id="1026" name="Picture 2" descr="Image result for silverton colorad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366" y="95693"/>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80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02078"/>
            <a:ext cx="12188952" cy="4432345"/>
          </a:xfrm>
          <a:prstGeom prst="rect">
            <a:avLst/>
          </a:prstGeom>
        </p:spPr>
      </p:pic>
    </p:spTree>
    <p:extLst>
      <p:ext uri="{BB962C8B-B14F-4D97-AF65-F5344CB8AC3E}">
        <p14:creationId xmlns:p14="http://schemas.microsoft.com/office/powerpoint/2010/main" val="70237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Documents</a:t>
            </a:r>
            <a:br>
              <a:rPr lang="en-US" dirty="0"/>
            </a:br>
            <a:r>
              <a:rPr lang="en-US" sz="2800" dirty="0"/>
              <a:t>CASE STUDY: Gold King Mine Incident</a:t>
            </a:r>
            <a:endParaRPr lang="en-US" dirty="0"/>
          </a:p>
        </p:txBody>
      </p:sp>
      <p:sp>
        <p:nvSpPr>
          <p:cNvPr id="5" name="Content Placeholder 4"/>
          <p:cNvSpPr>
            <a:spLocks noGrp="1"/>
          </p:cNvSpPr>
          <p:nvPr>
            <p:ph sz="half" idx="1"/>
          </p:nvPr>
        </p:nvSpPr>
        <p:spPr/>
        <p:txBody>
          <a:bodyPr/>
          <a:lstStyle/>
          <a:p>
            <a:r>
              <a:rPr lang="en-US" dirty="0"/>
              <a:t>Video news reports</a:t>
            </a:r>
          </a:p>
          <a:p>
            <a:r>
              <a:rPr lang="en-US" dirty="0"/>
              <a:t>Published news articles</a:t>
            </a:r>
          </a:p>
          <a:p>
            <a:r>
              <a:rPr lang="en-US" dirty="0"/>
              <a:t>Personal observation</a:t>
            </a:r>
          </a:p>
          <a:p>
            <a:r>
              <a:rPr lang="en-US" dirty="0"/>
              <a:t>Technical Evaluation of the Gold King Mine Incident</a:t>
            </a:r>
          </a:p>
        </p:txBody>
      </p:sp>
      <p:pic>
        <p:nvPicPr>
          <p:cNvPr id="4" name="Picture 3"/>
          <p:cNvPicPr>
            <a:picLocks noChangeAspect="1"/>
          </p:cNvPicPr>
          <p:nvPr/>
        </p:nvPicPr>
        <p:blipFill>
          <a:blip r:embed="rId2"/>
          <a:stretch>
            <a:fillRect/>
          </a:stretch>
        </p:blipFill>
        <p:spPr>
          <a:xfrm>
            <a:off x="7602331" y="1184646"/>
            <a:ext cx="3537543" cy="4572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38117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1447" y="-595965"/>
            <a:ext cx="10972800" cy="8229600"/>
          </a:xfrm>
          <a:prstGeom prst="rect">
            <a:avLst/>
          </a:prstGeom>
        </p:spPr>
      </p:pic>
    </p:spTree>
    <p:extLst>
      <p:ext uri="{BB962C8B-B14F-4D97-AF65-F5344CB8AC3E}">
        <p14:creationId xmlns:p14="http://schemas.microsoft.com/office/powerpoint/2010/main" val="425398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33838"/>
            <a:ext cx="12161520" cy="8107679"/>
          </a:xfrm>
          <a:prstGeom prst="rect">
            <a:avLst/>
          </a:prstGeom>
        </p:spPr>
      </p:pic>
      <p:sp>
        <p:nvSpPr>
          <p:cNvPr id="3" name="Rectangle 2"/>
          <p:cNvSpPr/>
          <p:nvPr/>
        </p:nvSpPr>
        <p:spPr>
          <a:xfrm>
            <a:off x="5865628" y="520996"/>
            <a:ext cx="6096000" cy="2246769"/>
          </a:xfrm>
          <a:prstGeom prst="rect">
            <a:avLst/>
          </a:prstGeom>
        </p:spPr>
        <p:txBody>
          <a:bodyPr>
            <a:spAutoFit/>
          </a:bodyPr>
          <a:lstStyle/>
          <a:p>
            <a:r>
              <a:rPr lang="en-US" sz="2800" dirty="0">
                <a:solidFill>
                  <a:schemeClr val="bg1"/>
                </a:solidFill>
              </a:rPr>
              <a:t>Three million gallons of mine waste water and tailings, including heavy metals such as cadmium and lead, and other toxic elements, such as arsenic, beryllium, zinc, iron and copper</a:t>
            </a:r>
          </a:p>
        </p:txBody>
      </p:sp>
    </p:spTree>
    <p:extLst>
      <p:ext uri="{BB962C8B-B14F-4D97-AF65-F5344CB8AC3E}">
        <p14:creationId xmlns:p14="http://schemas.microsoft.com/office/powerpoint/2010/main" val="1484269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595" t="5324" r="28340" b="5324"/>
          <a:stretch/>
        </p:blipFill>
        <p:spPr>
          <a:xfrm rot="20446086">
            <a:off x="2079046" y="-64172"/>
            <a:ext cx="8229600" cy="9604670"/>
          </a:xfrm>
          <a:prstGeom prst="rect">
            <a:avLst/>
          </a:prstGeom>
        </p:spPr>
      </p:pic>
    </p:spTree>
    <p:extLst>
      <p:ext uri="{BB962C8B-B14F-4D97-AF65-F5344CB8AC3E}">
        <p14:creationId xmlns:p14="http://schemas.microsoft.com/office/powerpoint/2010/main" val="3048602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 HAPPENED AT               GOLD KING MINE</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6044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Executive Summary</a:t>
            </a:r>
            <a:br>
              <a:rPr lang="en-US" dirty="0"/>
            </a:br>
            <a:r>
              <a:rPr lang="en-US" sz="2400" dirty="0"/>
              <a:t>Technical Evaluation of the Gold King Mine Incident</a:t>
            </a:r>
          </a:p>
        </p:txBody>
      </p:sp>
      <p:sp>
        <p:nvSpPr>
          <p:cNvPr id="5" name="Content Placeholder 4"/>
          <p:cNvSpPr>
            <a:spLocks noGrp="1"/>
          </p:cNvSpPr>
          <p:nvPr>
            <p:ph idx="1"/>
          </p:nvPr>
        </p:nvSpPr>
        <p:spPr/>
        <p:txBody>
          <a:bodyPr>
            <a:normAutofit fontScale="92500"/>
          </a:bodyPr>
          <a:lstStyle/>
          <a:p>
            <a:r>
              <a:rPr lang="en-US" dirty="0"/>
              <a:t>The uncontrolled release at Gold King Mine was due to a series of        events spanning several decades. </a:t>
            </a:r>
          </a:p>
          <a:p>
            <a:r>
              <a:rPr lang="en-US" dirty="0"/>
              <a:t>Groundwater conditions in the upper reaches of Cement Creek have been significantly altered by the establishment of extensive underground mine workings, the extension of the American Tunnel to the Sunnyside Mine, and the subsequent plugging of the American Tunnel. </a:t>
            </a:r>
          </a:p>
          <a:p>
            <a:r>
              <a:rPr lang="en-US" dirty="0"/>
              <a:t>The final events leading to the blowout and uncontrolled release of water occurred due to a combination of </a:t>
            </a:r>
          </a:p>
          <a:p>
            <a:pPr lvl="1"/>
            <a:r>
              <a:rPr lang="en-US" sz="2600" dirty="0"/>
              <a:t>an inadequately designed closure of the mine portal in 2009, combined with </a:t>
            </a:r>
          </a:p>
          <a:p>
            <a:pPr lvl="1"/>
            <a:r>
              <a:rPr lang="en-US" sz="2600" dirty="0"/>
              <a:t>a misinterpretation of the groundwater conditions when reopening the mine portal in 2014 and 2015. </a:t>
            </a:r>
          </a:p>
        </p:txBody>
      </p:sp>
      <p:pic>
        <p:nvPicPr>
          <p:cNvPr id="6" name="Picture 5"/>
          <p:cNvPicPr>
            <a:picLocks noChangeAspect="1"/>
          </p:cNvPicPr>
          <p:nvPr/>
        </p:nvPicPr>
        <p:blipFill>
          <a:blip r:embed="rId2"/>
          <a:stretch>
            <a:fillRect/>
          </a:stretch>
        </p:blipFill>
        <p:spPr>
          <a:xfrm>
            <a:off x="10578797" y="365125"/>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39175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3085037" y="-691981"/>
            <a:ext cx="6400800" cy="8270816"/>
          </a:xfrm>
          <a:prstGeom prst="rect">
            <a:avLst/>
          </a:prstGeom>
        </p:spPr>
      </p:pic>
      <p:sp>
        <p:nvSpPr>
          <p:cNvPr id="3" name="TextBox 2"/>
          <p:cNvSpPr txBox="1"/>
          <p:nvPr/>
        </p:nvSpPr>
        <p:spPr>
          <a:xfrm>
            <a:off x="4226557" y="4243294"/>
            <a:ext cx="1818126" cy="369332"/>
          </a:xfrm>
          <a:prstGeom prst="rect">
            <a:avLst/>
          </a:prstGeom>
          <a:solidFill>
            <a:schemeClr val="accent4">
              <a:lumMod val="50000"/>
              <a:alpha val="50000"/>
            </a:schemeClr>
          </a:solidFill>
        </p:spPr>
        <p:txBody>
          <a:bodyPr wrap="none" rtlCol="0">
            <a:spAutoFit/>
          </a:bodyPr>
          <a:lstStyle/>
          <a:p>
            <a:r>
              <a:rPr lang="en-US" dirty="0">
                <a:solidFill>
                  <a:schemeClr val="bg1"/>
                </a:solidFill>
              </a:rPr>
              <a:t>GOLD KING MINE</a:t>
            </a:r>
          </a:p>
        </p:txBody>
      </p:sp>
      <p:sp>
        <p:nvSpPr>
          <p:cNvPr id="4" name="Rectangle 3"/>
          <p:cNvSpPr/>
          <p:nvPr/>
        </p:nvSpPr>
        <p:spPr>
          <a:xfrm rot="16200000">
            <a:off x="-1971869" y="2857163"/>
            <a:ext cx="6096000" cy="1477328"/>
          </a:xfrm>
          <a:prstGeom prst="rect">
            <a:avLst/>
          </a:prstGeom>
        </p:spPr>
        <p:txBody>
          <a:bodyPr>
            <a:spAutoFit/>
          </a:bodyPr>
          <a:lstStyle/>
          <a:p>
            <a:r>
              <a:rPr lang="en-US" dirty="0">
                <a:solidFill>
                  <a:srgbClr val="000000"/>
                </a:solidFill>
                <a:latin typeface="Arial" panose="020B0604020202020204" pitchFamily="34" charset="0"/>
              </a:rPr>
              <a:t>Figure 6.—Map showing topography and the location of the Sunnyside, Gold King, and Red and Bonita Mines workings in the Eureka mining district (graphic prepared by Kirstin Brown of the Colorado Division of Reclamation, Mining, and Safety on February 6, 2015). </a:t>
            </a:r>
            <a:endParaRPr lang="en-US" dirty="0"/>
          </a:p>
        </p:txBody>
      </p:sp>
      <p:pic>
        <p:nvPicPr>
          <p:cNvPr id="5" name="Picture 4"/>
          <p:cNvPicPr>
            <a:picLocks noChangeAspect="1"/>
          </p:cNvPicPr>
          <p:nvPr/>
        </p:nvPicPr>
        <p:blipFill>
          <a:blip r:embed="rId3"/>
          <a:stretch>
            <a:fillRect/>
          </a:stretch>
        </p:blipFill>
        <p:spPr>
          <a:xfrm>
            <a:off x="10606788" y="365125"/>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308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6825" y="464975"/>
            <a:ext cx="8966707" cy="5943600"/>
          </a:xfrm>
          <a:prstGeom prst="rect">
            <a:avLst/>
          </a:prstGeom>
          <a:ln>
            <a:solidFill>
              <a:schemeClr val="tx1"/>
            </a:solidFill>
          </a:ln>
        </p:spPr>
      </p:pic>
      <p:sp>
        <p:nvSpPr>
          <p:cNvPr id="3" name="Rectangle 2"/>
          <p:cNvSpPr/>
          <p:nvPr/>
        </p:nvSpPr>
        <p:spPr>
          <a:xfrm rot="16200000">
            <a:off x="-2321811" y="2836611"/>
            <a:ext cx="6243735" cy="1200329"/>
          </a:xfrm>
          <a:prstGeom prst="rect">
            <a:avLst/>
          </a:prstGeom>
        </p:spPr>
        <p:txBody>
          <a:bodyPr wrap="square">
            <a:spAutoFit/>
          </a:bodyPr>
          <a:lstStyle/>
          <a:p>
            <a:r>
              <a:rPr lang="en-US" dirty="0">
                <a:solidFill>
                  <a:srgbClr val="000000"/>
                </a:solidFill>
                <a:latin typeface="Arial" panose="020B0604020202020204" pitchFamily="34" charset="0"/>
              </a:rPr>
              <a:t>Figure 16.—Cross-section showing the condition of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in 2007 (not to scale). This shows the water level assumed by DRMS, but it may have been full of water at this time, as was later discovered. </a:t>
            </a:r>
            <a:endParaRPr lang="en-US" dirty="0"/>
          </a:p>
        </p:txBody>
      </p:sp>
      <p:pic>
        <p:nvPicPr>
          <p:cNvPr id="4" name="Picture 3"/>
          <p:cNvPicPr>
            <a:picLocks noChangeAspect="1"/>
          </p:cNvPicPr>
          <p:nvPr/>
        </p:nvPicPr>
        <p:blipFill>
          <a:blip r:embed="rId3"/>
          <a:stretch>
            <a:fillRect/>
          </a:stretch>
        </p:blipFill>
        <p:spPr>
          <a:xfrm>
            <a:off x="10644111" y="314908"/>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1763486" y="615820"/>
            <a:ext cx="3786101" cy="523220"/>
          </a:xfrm>
          <a:prstGeom prst="rect">
            <a:avLst/>
          </a:prstGeom>
          <a:noFill/>
        </p:spPr>
        <p:txBody>
          <a:bodyPr wrap="none" rtlCol="0">
            <a:spAutoFit/>
          </a:bodyPr>
          <a:lstStyle/>
          <a:p>
            <a:r>
              <a:rPr lang="en-US" sz="2800" b="1" dirty="0">
                <a:solidFill>
                  <a:srgbClr val="C00000"/>
                </a:solidFill>
              </a:rPr>
              <a:t>“THE SITUATION - 2007”</a:t>
            </a:r>
          </a:p>
        </p:txBody>
      </p:sp>
    </p:spTree>
    <p:extLst>
      <p:ext uri="{BB962C8B-B14F-4D97-AF65-F5344CB8AC3E}">
        <p14:creationId xmlns:p14="http://schemas.microsoft.com/office/powerpoint/2010/main" val="2538659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0562" y="427653"/>
            <a:ext cx="8498186" cy="5943600"/>
          </a:xfrm>
          <a:prstGeom prst="rect">
            <a:avLst/>
          </a:prstGeom>
          <a:ln>
            <a:solidFill>
              <a:schemeClr val="tx1"/>
            </a:solidFill>
          </a:ln>
        </p:spPr>
      </p:pic>
      <p:sp>
        <p:nvSpPr>
          <p:cNvPr id="3" name="Rectangle 2"/>
          <p:cNvSpPr/>
          <p:nvPr/>
        </p:nvSpPr>
        <p:spPr>
          <a:xfrm rot="16200000">
            <a:off x="-2326433" y="3013988"/>
            <a:ext cx="6096000" cy="923330"/>
          </a:xfrm>
          <a:prstGeom prst="rect">
            <a:avLst/>
          </a:prstGeom>
        </p:spPr>
        <p:txBody>
          <a:bodyPr>
            <a:spAutoFit/>
          </a:bodyPr>
          <a:lstStyle/>
          <a:p>
            <a:r>
              <a:rPr lang="en-US" dirty="0">
                <a:solidFill>
                  <a:srgbClr val="000000"/>
                </a:solidFill>
                <a:latin typeface="Arial" panose="020B0604020202020204" pitchFamily="34" charset="0"/>
              </a:rPr>
              <a:t>Figure 14.—Photograph showing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seepage infiltrating into the Gold King Mine Level 7 waste-rock dump in 2007 (from DRMS project files). </a:t>
            </a:r>
            <a:endParaRPr lang="en-US" dirty="0"/>
          </a:p>
        </p:txBody>
      </p:sp>
      <p:pic>
        <p:nvPicPr>
          <p:cNvPr id="5" name="Picture 4"/>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8339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1501" y="513183"/>
            <a:ext cx="8998944" cy="5943600"/>
          </a:xfrm>
          <a:prstGeom prst="rect">
            <a:avLst/>
          </a:prstGeom>
          <a:ln>
            <a:solidFill>
              <a:schemeClr val="tx1"/>
            </a:solidFill>
          </a:ln>
        </p:spPr>
      </p:pic>
      <p:sp>
        <p:nvSpPr>
          <p:cNvPr id="3" name="Rectangle 2"/>
          <p:cNvSpPr/>
          <p:nvPr/>
        </p:nvSpPr>
        <p:spPr>
          <a:xfrm rot="16200000">
            <a:off x="-2363755" y="3023319"/>
            <a:ext cx="6096000" cy="923330"/>
          </a:xfrm>
          <a:prstGeom prst="rect">
            <a:avLst/>
          </a:prstGeom>
        </p:spPr>
        <p:txBody>
          <a:bodyPr>
            <a:spAutoFit/>
          </a:bodyPr>
          <a:lstStyle/>
          <a:p>
            <a:r>
              <a:rPr lang="en-US" dirty="0">
                <a:solidFill>
                  <a:srgbClr val="000000"/>
                </a:solidFill>
                <a:latin typeface="Arial" panose="020B0604020202020204" pitchFamily="34" charset="0"/>
              </a:rPr>
              <a:t>Figure 21.—Cross-section showing the installation of pipes by DRMS at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in 2009 (water level as assumed by DRMS) (not to scale). </a:t>
            </a:r>
            <a:endParaRPr lang="en-US" dirty="0"/>
          </a:p>
        </p:txBody>
      </p:sp>
      <p:pic>
        <p:nvPicPr>
          <p:cNvPr id="4" name="Picture 3"/>
          <p:cNvPicPr>
            <a:picLocks noChangeAspect="1"/>
          </p:cNvPicPr>
          <p:nvPr/>
        </p:nvPicPr>
        <p:blipFill>
          <a:blip r:embed="rId3"/>
          <a:stretch>
            <a:fillRect/>
          </a:stretch>
        </p:blipFill>
        <p:spPr>
          <a:xfrm>
            <a:off x="10644111" y="314908"/>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1763486" y="615820"/>
            <a:ext cx="2632772" cy="523220"/>
          </a:xfrm>
          <a:prstGeom prst="rect">
            <a:avLst/>
          </a:prstGeom>
          <a:noFill/>
        </p:spPr>
        <p:txBody>
          <a:bodyPr wrap="none" rtlCol="0">
            <a:spAutoFit/>
          </a:bodyPr>
          <a:lstStyle/>
          <a:p>
            <a:r>
              <a:rPr lang="en-US" sz="2800" b="1" dirty="0">
                <a:solidFill>
                  <a:srgbClr val="C00000"/>
                </a:solidFill>
              </a:rPr>
              <a:t>“THE FIX - 2009”</a:t>
            </a:r>
          </a:p>
        </p:txBody>
      </p:sp>
    </p:spTree>
    <p:extLst>
      <p:ext uri="{BB962C8B-B14F-4D97-AF65-F5344CB8AC3E}">
        <p14:creationId xmlns:p14="http://schemas.microsoft.com/office/powerpoint/2010/main" val="255159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EPA Activities in 2014 </a:t>
            </a:r>
          </a:p>
        </p:txBody>
      </p:sp>
      <p:sp>
        <p:nvSpPr>
          <p:cNvPr id="3" name="Content Placeholder 2"/>
          <p:cNvSpPr>
            <a:spLocks noGrp="1"/>
          </p:cNvSpPr>
          <p:nvPr>
            <p:ph idx="1"/>
          </p:nvPr>
        </p:nvSpPr>
        <p:spPr>
          <a:xfrm>
            <a:off x="838200" y="1825625"/>
            <a:ext cx="9612086" cy="4351338"/>
          </a:xfrm>
        </p:spPr>
        <p:txBody>
          <a:bodyPr>
            <a:normAutofit/>
          </a:bodyPr>
          <a:lstStyle/>
          <a:p>
            <a:r>
              <a:rPr lang="en-US" dirty="0"/>
              <a:t>In 2014, EPA was requested by DRMS to reopen and stabilize the Gold King Mine Level 7 New </a:t>
            </a:r>
            <a:r>
              <a:rPr lang="en-US" dirty="0" err="1"/>
              <a:t>Adit</a:t>
            </a:r>
            <a:r>
              <a:rPr lang="en-US" dirty="0"/>
              <a:t> </a:t>
            </a:r>
          </a:p>
          <a:p>
            <a:r>
              <a:rPr lang="en-US" dirty="0"/>
              <a:t>The drainage system at the mine portal had reportedly not been maintained or monitored since its installation in 2009 (figures 22 through 24) </a:t>
            </a:r>
          </a:p>
          <a:p>
            <a:r>
              <a:rPr lang="en-US" dirty="0"/>
              <a:t>During the week of August 25, 2014, the flow was measured as 112 </a:t>
            </a:r>
            <a:r>
              <a:rPr lang="en-US" dirty="0" err="1"/>
              <a:t>gpm</a:t>
            </a:r>
            <a:r>
              <a:rPr lang="en-US" dirty="0"/>
              <a:t>. On September 11, 2014, prior to site work, the flow had declined to less than 12.6 </a:t>
            </a:r>
            <a:r>
              <a:rPr lang="en-US" dirty="0" err="1"/>
              <a:t>gpm</a:t>
            </a:r>
            <a:r>
              <a:rPr lang="en-US" dirty="0"/>
              <a:t> </a:t>
            </a:r>
          </a:p>
          <a:p>
            <a:r>
              <a:rPr lang="en-US" dirty="0"/>
              <a:t>The reason for reduced flow was unknown but speculated as being “related to seasonal inflows to the mine”</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111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Overview</a:t>
            </a:r>
            <a:br>
              <a:rPr lang="en-US" dirty="0"/>
            </a:br>
            <a:r>
              <a:rPr lang="en-US" sz="2800" dirty="0"/>
              <a:t>Incident Summary: Gold King Mine Spill </a:t>
            </a:r>
            <a:endParaRPr lang="en-US" dirty="0"/>
          </a:p>
        </p:txBody>
      </p:sp>
      <p:sp>
        <p:nvSpPr>
          <p:cNvPr id="5" name="Content Placeholder 4"/>
          <p:cNvSpPr>
            <a:spLocks noGrp="1"/>
          </p:cNvSpPr>
          <p:nvPr>
            <p:ph idx="1"/>
          </p:nvPr>
        </p:nvSpPr>
        <p:spPr>
          <a:xfrm>
            <a:off x="838200" y="1825625"/>
            <a:ext cx="4013886" cy="4351338"/>
          </a:xfrm>
        </p:spPr>
        <p:txBody>
          <a:bodyPr>
            <a:normAutofit/>
          </a:bodyPr>
          <a:lstStyle/>
          <a:p>
            <a:r>
              <a:rPr lang="en-US" dirty="0"/>
              <a:t>The </a:t>
            </a:r>
            <a:r>
              <a:rPr lang="en-US" b="1" dirty="0"/>
              <a:t>2015 Gold King Mine wastewater spill</a:t>
            </a:r>
            <a:r>
              <a:rPr lang="en-US" dirty="0"/>
              <a:t> was an environmental disaster that began at the Gold King Mine near Silverton, Colorado.</a:t>
            </a:r>
          </a:p>
          <a:p>
            <a:endParaRPr lang="en-US" dirty="0"/>
          </a:p>
        </p:txBody>
      </p:sp>
      <p:pic>
        <p:nvPicPr>
          <p:cNvPr id="2" name="Picture 1"/>
          <p:cNvPicPr>
            <a:picLocks noChangeAspect="1"/>
          </p:cNvPicPr>
          <p:nvPr/>
        </p:nvPicPr>
        <p:blipFill>
          <a:blip r:embed="rId2"/>
          <a:stretch>
            <a:fillRect/>
          </a:stretch>
        </p:blipFill>
        <p:spPr>
          <a:xfrm>
            <a:off x="6294094" y="1825625"/>
            <a:ext cx="4810125" cy="3514725"/>
          </a:xfrm>
          <a:prstGeom prst="rect">
            <a:avLst/>
          </a:prstGeom>
          <a:ln>
            <a:solidFill>
              <a:schemeClr val="tx1"/>
            </a:solidFill>
          </a:ln>
        </p:spPr>
      </p:pic>
      <p:sp>
        <p:nvSpPr>
          <p:cNvPr id="3" name="TextBox 2"/>
          <p:cNvSpPr txBox="1"/>
          <p:nvPr/>
        </p:nvSpPr>
        <p:spPr>
          <a:xfrm>
            <a:off x="6294094" y="5475287"/>
            <a:ext cx="2193934" cy="369332"/>
          </a:xfrm>
          <a:prstGeom prst="rect">
            <a:avLst/>
          </a:prstGeom>
          <a:noFill/>
        </p:spPr>
        <p:txBody>
          <a:bodyPr wrap="none" rtlCol="0">
            <a:spAutoFit/>
          </a:bodyPr>
          <a:lstStyle/>
          <a:p>
            <a:r>
              <a:rPr lang="en-US" sz="1400" i="1" dirty="0"/>
              <a:t>Image Source: </a:t>
            </a:r>
            <a:r>
              <a:rPr lang="en-US" dirty="0"/>
              <a:t>Wikipedia</a:t>
            </a:r>
          </a:p>
        </p:txBody>
      </p:sp>
    </p:spTree>
    <p:extLst>
      <p:ext uri="{BB962C8B-B14F-4D97-AF65-F5344CB8AC3E}">
        <p14:creationId xmlns:p14="http://schemas.microsoft.com/office/powerpoint/2010/main" val="20534764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6694" y="464912"/>
            <a:ext cx="8980475" cy="5943600"/>
          </a:xfrm>
          <a:prstGeom prst="rect">
            <a:avLst/>
          </a:prstGeom>
          <a:ln>
            <a:solidFill>
              <a:schemeClr val="tx1"/>
            </a:solidFill>
          </a:ln>
        </p:spPr>
      </p:pic>
      <p:sp>
        <p:nvSpPr>
          <p:cNvPr id="3" name="Rectangle 2"/>
          <p:cNvSpPr/>
          <p:nvPr/>
        </p:nvSpPr>
        <p:spPr>
          <a:xfrm rot="16200000">
            <a:off x="-2345094" y="2836548"/>
            <a:ext cx="6096000" cy="1200329"/>
          </a:xfrm>
          <a:prstGeom prst="rect">
            <a:avLst/>
          </a:prstGeom>
        </p:spPr>
        <p:txBody>
          <a:bodyPr>
            <a:spAutoFit/>
          </a:bodyPr>
          <a:lstStyle/>
          <a:p>
            <a:r>
              <a:rPr lang="en-US" dirty="0">
                <a:solidFill>
                  <a:srgbClr val="000000"/>
                </a:solidFill>
                <a:latin typeface="Arial" panose="020B0604020202020204" pitchFamily="34" charset="0"/>
              </a:rPr>
              <a:t>Figure 30.—Cross-section showing the condition of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in 2014 (water level as assumed by EPA and DRMS), after the installation of the two drain pipes and backfill cover (not to scale). </a:t>
            </a:r>
            <a:endParaRPr lang="en-US" dirty="0"/>
          </a:p>
        </p:txBody>
      </p:sp>
      <p:pic>
        <p:nvPicPr>
          <p:cNvPr id="4" name="Picture 3"/>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1782147" y="858416"/>
            <a:ext cx="2632772" cy="523220"/>
          </a:xfrm>
          <a:prstGeom prst="rect">
            <a:avLst/>
          </a:prstGeom>
          <a:noFill/>
        </p:spPr>
        <p:txBody>
          <a:bodyPr wrap="none" rtlCol="0">
            <a:spAutoFit/>
          </a:bodyPr>
          <a:lstStyle/>
          <a:p>
            <a:r>
              <a:rPr lang="en-US" sz="2800" b="1" dirty="0">
                <a:solidFill>
                  <a:srgbClr val="C00000"/>
                </a:solidFill>
              </a:rPr>
              <a:t>“THE FIX - 2014”</a:t>
            </a:r>
          </a:p>
        </p:txBody>
      </p:sp>
    </p:spTree>
    <p:extLst>
      <p:ext uri="{BB962C8B-B14F-4D97-AF65-F5344CB8AC3E}">
        <p14:creationId xmlns:p14="http://schemas.microsoft.com/office/powerpoint/2010/main" val="2904237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1890" y="511629"/>
            <a:ext cx="8553335" cy="5943600"/>
          </a:xfrm>
          <a:prstGeom prst="rect">
            <a:avLst/>
          </a:prstGeom>
          <a:ln>
            <a:solidFill>
              <a:schemeClr val="tx1"/>
            </a:solidFill>
          </a:ln>
        </p:spPr>
      </p:pic>
      <p:sp>
        <p:nvSpPr>
          <p:cNvPr id="3" name="Rectangle 2"/>
          <p:cNvSpPr/>
          <p:nvPr/>
        </p:nvSpPr>
        <p:spPr>
          <a:xfrm rot="16200000">
            <a:off x="-2160046" y="2820965"/>
            <a:ext cx="6096000" cy="1477328"/>
          </a:xfrm>
          <a:prstGeom prst="rect">
            <a:avLst/>
          </a:prstGeom>
        </p:spPr>
        <p:txBody>
          <a:bodyPr>
            <a:spAutoFit/>
          </a:bodyPr>
          <a:lstStyle/>
          <a:p>
            <a:r>
              <a:rPr lang="en-US" dirty="0">
                <a:solidFill>
                  <a:srgbClr val="000000"/>
                </a:solidFill>
                <a:latin typeface="Arial" panose="020B0604020202020204" pitchFamily="34" charset="0"/>
              </a:rPr>
              <a:t>Figure 31.—Gold King Mine Level 7 OLD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(upper right) showing a small amount of seepage flow on September 11, 2014. At the portal, the floor of the old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is approximately 2 feet higher than the floor of the old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portal (photograph from EPA project files). </a:t>
            </a:r>
            <a:endParaRPr lang="en-US" dirty="0"/>
          </a:p>
        </p:txBody>
      </p:sp>
      <p:pic>
        <p:nvPicPr>
          <p:cNvPr id="4" name="Picture 3"/>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94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EPA Activities in 2015 </a:t>
            </a:r>
          </a:p>
        </p:txBody>
      </p:sp>
      <p:sp>
        <p:nvSpPr>
          <p:cNvPr id="3" name="Content Placeholder 2"/>
          <p:cNvSpPr>
            <a:spLocks noGrp="1"/>
          </p:cNvSpPr>
          <p:nvPr>
            <p:ph idx="1"/>
          </p:nvPr>
        </p:nvSpPr>
        <p:spPr>
          <a:xfrm>
            <a:off x="838200" y="1825625"/>
            <a:ext cx="9612086" cy="4351338"/>
          </a:xfrm>
        </p:spPr>
        <p:txBody>
          <a:bodyPr>
            <a:normAutofit fontScale="92500" lnSpcReduction="10000"/>
          </a:bodyPr>
          <a:lstStyle/>
          <a:p>
            <a:r>
              <a:rPr lang="en-US" dirty="0"/>
              <a:t>Personnel from EPA contractor Weston Solutions, Inc. visited the site on June 24, 2015, and measured the Gold King Mine discharge as 31 </a:t>
            </a:r>
            <a:r>
              <a:rPr lang="en-US" dirty="0" err="1"/>
              <a:t>gpm</a:t>
            </a:r>
            <a:r>
              <a:rPr lang="en-US" dirty="0"/>
              <a:t>. There was still snow on the ground and they had to walk in. </a:t>
            </a:r>
          </a:p>
          <a:p>
            <a:r>
              <a:rPr lang="en-US" dirty="0"/>
              <a:t>On July 14, 2015, EPA returned to the site and found more erosion and </a:t>
            </a:r>
            <a:r>
              <a:rPr lang="en-US" dirty="0" err="1"/>
              <a:t>landsliding</a:t>
            </a:r>
            <a:r>
              <a:rPr lang="en-US" dirty="0"/>
              <a:t> of the slope above the </a:t>
            </a:r>
            <a:r>
              <a:rPr lang="en-US" dirty="0" err="1"/>
              <a:t>adit</a:t>
            </a:r>
            <a:r>
              <a:rPr lang="en-US" dirty="0"/>
              <a:t> and that the rock and soil debris had covered the ends of the pipes they previously installed in 2014.</a:t>
            </a:r>
          </a:p>
          <a:p>
            <a:r>
              <a:rPr lang="en-US" dirty="0"/>
              <a:t>Much of the </a:t>
            </a:r>
            <a:r>
              <a:rPr lang="en-US" dirty="0" err="1"/>
              <a:t>adit</a:t>
            </a:r>
            <a:r>
              <a:rPr lang="en-US" dirty="0"/>
              <a:t> seepage flow was bypassing the concrete-trough diversion channel and instead was flowing onto the waste-rock dump</a:t>
            </a:r>
          </a:p>
          <a:p>
            <a:r>
              <a:rPr lang="en-US" dirty="0"/>
              <a:t>On July 15, 2015, they took another measurement, which indicated the drainage flow was 69 </a:t>
            </a:r>
            <a:r>
              <a:rPr lang="en-US" dirty="0" err="1"/>
              <a:t>gpm</a:t>
            </a:r>
            <a:r>
              <a:rPr lang="en-US" dirty="0"/>
              <a:t>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0484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6963" y="519225"/>
            <a:ext cx="9518958" cy="5943600"/>
          </a:xfrm>
          <a:prstGeom prst="rect">
            <a:avLst/>
          </a:prstGeom>
          <a:ln>
            <a:solidFill>
              <a:schemeClr val="tx1"/>
            </a:solidFill>
          </a:ln>
        </p:spPr>
      </p:pic>
      <p:sp>
        <p:nvSpPr>
          <p:cNvPr id="3" name="Rectangle 2"/>
          <p:cNvSpPr/>
          <p:nvPr/>
        </p:nvSpPr>
        <p:spPr>
          <a:xfrm rot="16200000">
            <a:off x="-2317534" y="2485656"/>
            <a:ext cx="6445720" cy="1754326"/>
          </a:xfrm>
          <a:prstGeom prst="rect">
            <a:avLst/>
          </a:prstGeom>
        </p:spPr>
        <p:txBody>
          <a:bodyPr wrap="square">
            <a:spAutoFit/>
          </a:bodyPr>
          <a:lstStyle/>
          <a:p>
            <a:r>
              <a:rPr lang="en-US" dirty="0">
                <a:solidFill>
                  <a:srgbClr val="000000"/>
                </a:solidFill>
                <a:latin typeface="Arial" panose="020B0604020202020204" pitchFamily="34" charset="0"/>
              </a:rPr>
              <a:t>Figure 34.—Cross-section showing the condition of the Gold King Mine Old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on July 14, 2015 (water level as assumed by EPA and DRMS), when EPA returned to the site to begin work. More rock and soil and a tree had slid down onto the drains, and seepage was again saturating part of the waste-rock dump (not to scale). </a:t>
            </a:r>
            <a:endParaRPr lang="en-US" dirty="0"/>
          </a:p>
        </p:txBody>
      </p:sp>
      <p:pic>
        <p:nvPicPr>
          <p:cNvPr id="4" name="Picture 3"/>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4542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3917" y="438539"/>
            <a:ext cx="8367136" cy="5943600"/>
          </a:xfrm>
          <a:prstGeom prst="rect">
            <a:avLst/>
          </a:prstGeom>
          <a:ln>
            <a:solidFill>
              <a:schemeClr val="tx1"/>
            </a:solidFill>
          </a:ln>
        </p:spPr>
      </p:pic>
      <p:sp>
        <p:nvSpPr>
          <p:cNvPr id="3" name="Rectangle 2"/>
          <p:cNvSpPr/>
          <p:nvPr/>
        </p:nvSpPr>
        <p:spPr>
          <a:xfrm rot="16200000">
            <a:off x="-2258700" y="2533176"/>
            <a:ext cx="6570306" cy="1754326"/>
          </a:xfrm>
          <a:prstGeom prst="rect">
            <a:avLst/>
          </a:prstGeom>
        </p:spPr>
        <p:txBody>
          <a:bodyPr wrap="square">
            <a:spAutoFit/>
          </a:bodyPr>
          <a:lstStyle/>
          <a:p>
            <a:r>
              <a:rPr lang="en-US" dirty="0">
                <a:solidFill>
                  <a:srgbClr val="000000"/>
                </a:solidFill>
                <a:latin typeface="Arial" panose="020B0604020202020204" pitchFamily="34" charset="0"/>
              </a:rPr>
              <a:t>Figure 35.—Photograph showing the condition of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portal area on July 28, 2015. Note the soil and a tree that has slid downslope onto the portal area; at this time the seepage had been returned to the concrete trough, and the dump was drying out (photograph from EPA project files). </a:t>
            </a:r>
            <a:endParaRPr lang="en-US" dirty="0"/>
          </a:p>
        </p:txBody>
      </p:sp>
      <p:pic>
        <p:nvPicPr>
          <p:cNvPr id="4" name="Picture 3"/>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046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EPA Activities in 2015, continued </a:t>
            </a:r>
          </a:p>
        </p:txBody>
      </p:sp>
      <p:sp>
        <p:nvSpPr>
          <p:cNvPr id="3" name="Content Placeholder 2"/>
          <p:cNvSpPr>
            <a:spLocks noGrp="1"/>
          </p:cNvSpPr>
          <p:nvPr>
            <p:ph idx="1"/>
          </p:nvPr>
        </p:nvSpPr>
        <p:spPr>
          <a:xfrm>
            <a:off x="838200" y="1520890"/>
            <a:ext cx="9612086" cy="5103845"/>
          </a:xfrm>
        </p:spPr>
        <p:txBody>
          <a:bodyPr>
            <a:normAutofit/>
          </a:bodyPr>
          <a:lstStyle/>
          <a:p>
            <a:r>
              <a:rPr lang="en-US" dirty="0"/>
              <a:t>On August 4, 2015, a representative from DRMS was onsite and viewed conditions at the </a:t>
            </a:r>
            <a:r>
              <a:rPr lang="en-US" dirty="0" err="1"/>
              <a:t>adit</a:t>
            </a:r>
            <a:r>
              <a:rPr lang="en-US" dirty="0"/>
              <a:t>. EPA began excavation to examine conditions close to the mine opening similar to what had been done in 2014 </a:t>
            </a:r>
          </a:p>
          <a:p>
            <a:r>
              <a:rPr lang="en-US" dirty="0"/>
              <a:t>Once again, they observed conditions similar to what was seen the previous year—water was seeping out at an elevation about 5 or 6 feet above the floor of the </a:t>
            </a:r>
            <a:r>
              <a:rPr lang="en-US" dirty="0" err="1"/>
              <a:t>adit</a:t>
            </a:r>
            <a:r>
              <a:rPr lang="en-US" dirty="0"/>
              <a:t> </a:t>
            </a:r>
          </a:p>
          <a:p>
            <a:r>
              <a:rPr lang="en-US" dirty="0"/>
              <a:t>At this juncture, EPA, DRMS, and the contractors discussed a plan to open the </a:t>
            </a:r>
            <a:r>
              <a:rPr lang="en-US" dirty="0" err="1"/>
              <a:t>adit</a:t>
            </a:r>
            <a:r>
              <a:rPr lang="en-US" dirty="0"/>
              <a:t>.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239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3536" y="595604"/>
            <a:ext cx="7938542" cy="5943600"/>
          </a:xfrm>
          <a:prstGeom prst="rect">
            <a:avLst/>
          </a:prstGeom>
          <a:ln>
            <a:solidFill>
              <a:schemeClr val="tx1"/>
            </a:solidFill>
          </a:ln>
        </p:spPr>
      </p:pic>
      <p:sp>
        <p:nvSpPr>
          <p:cNvPr id="5" name="Rectangle 4"/>
          <p:cNvSpPr/>
          <p:nvPr/>
        </p:nvSpPr>
        <p:spPr>
          <a:xfrm rot="16200000">
            <a:off x="-2354424" y="3181939"/>
            <a:ext cx="6096000" cy="923330"/>
          </a:xfrm>
          <a:prstGeom prst="rect">
            <a:avLst/>
          </a:prstGeom>
        </p:spPr>
        <p:txBody>
          <a:bodyPr>
            <a:spAutoFit/>
          </a:bodyPr>
          <a:lstStyle/>
          <a:p>
            <a:r>
              <a:rPr lang="en-US" dirty="0">
                <a:solidFill>
                  <a:srgbClr val="000000"/>
                </a:solidFill>
                <a:latin typeface="Arial" panose="020B0604020202020204" pitchFamily="34" charset="0"/>
              </a:rPr>
              <a:t>Figure 37.—Photograph showing additional excavation at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at 10:28 a.m. August 4, 2015 (photograph from EPA project files). </a:t>
            </a:r>
            <a:endParaRPr lang="en-US" dirty="0"/>
          </a:p>
        </p:txBody>
      </p:sp>
      <p:pic>
        <p:nvPicPr>
          <p:cNvPr id="6" name="Picture 5"/>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9649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EPA Activities in 2015, continued </a:t>
            </a:r>
          </a:p>
        </p:txBody>
      </p:sp>
      <p:sp>
        <p:nvSpPr>
          <p:cNvPr id="3" name="Content Placeholder 2"/>
          <p:cNvSpPr>
            <a:spLocks noGrp="1"/>
          </p:cNvSpPr>
          <p:nvPr>
            <p:ph idx="1"/>
          </p:nvPr>
        </p:nvSpPr>
        <p:spPr>
          <a:xfrm>
            <a:off x="838200" y="1520890"/>
            <a:ext cx="9612086" cy="5103845"/>
          </a:xfrm>
        </p:spPr>
        <p:txBody>
          <a:bodyPr>
            <a:normAutofit/>
          </a:bodyPr>
          <a:lstStyle/>
          <a:p>
            <a:r>
              <a:rPr lang="en-US" dirty="0"/>
              <a:t>EPA, DRMS, and the contractors reportedly believed they could use a similar plan to what was done at the Red and Bonita Mine in 2011 </a:t>
            </a:r>
          </a:p>
          <a:p>
            <a:r>
              <a:rPr lang="en-US" dirty="0"/>
              <a:t>This was because the seepage they were observing at that time in the excavation of the fill covering the mine portal was at an elevation corresponding to that of a partially full mine </a:t>
            </a:r>
            <a:r>
              <a:rPr lang="en-US" dirty="0" err="1"/>
              <a:t>adit</a:t>
            </a:r>
            <a:r>
              <a:rPr lang="en-US" dirty="0"/>
              <a:t>.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8816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2603" y="429208"/>
            <a:ext cx="7938542" cy="5943600"/>
          </a:xfrm>
          <a:prstGeom prst="rect">
            <a:avLst/>
          </a:prstGeom>
          <a:ln>
            <a:solidFill>
              <a:schemeClr val="tx1"/>
            </a:solidFill>
          </a:ln>
        </p:spPr>
      </p:pic>
      <p:sp>
        <p:nvSpPr>
          <p:cNvPr id="3" name="Rectangle 2"/>
          <p:cNvSpPr/>
          <p:nvPr/>
        </p:nvSpPr>
        <p:spPr>
          <a:xfrm rot="16200000">
            <a:off x="-2102498" y="2738544"/>
            <a:ext cx="6096000" cy="1477328"/>
          </a:xfrm>
          <a:prstGeom prst="rect">
            <a:avLst/>
          </a:prstGeom>
        </p:spPr>
        <p:txBody>
          <a:bodyPr>
            <a:spAutoFit/>
          </a:bodyPr>
          <a:lstStyle/>
          <a:p>
            <a:r>
              <a:rPr lang="en-US" dirty="0">
                <a:solidFill>
                  <a:srgbClr val="000000"/>
                </a:solidFill>
                <a:latin typeface="Arial" panose="020B0604020202020204" pitchFamily="34" charset="0"/>
              </a:rPr>
              <a:t>Figure 38.—Photograph showing seepage flow from the excavation at the Gold King Mine new portal at 11:48 a.m. on August 4, 2015. The flow is emerging approximately 5 to 6 feet above the floor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(photograph from EPA project files). </a:t>
            </a:r>
            <a:endParaRPr lang="en-US" dirty="0"/>
          </a:p>
        </p:txBody>
      </p:sp>
      <p:pic>
        <p:nvPicPr>
          <p:cNvPr id="4" name="Picture 3"/>
          <p:cNvPicPr>
            <a:picLocks noChangeAspect="1"/>
          </p:cNvPicPr>
          <p:nvPr/>
        </p:nvPicPr>
        <p:blipFill>
          <a:blip r:embed="rId3"/>
          <a:stretch>
            <a:fillRect/>
          </a:stretch>
        </p:blipFill>
        <p:spPr>
          <a:xfrm>
            <a:off x="10650373"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6518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PLAN TO OPEN THE ADIT</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058281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EPA Destroys Mine Plug</a:t>
            </a:r>
            <a:br>
              <a:rPr lang="en-US" dirty="0"/>
            </a:br>
            <a:r>
              <a:rPr lang="en-US" sz="3200" dirty="0"/>
              <a:t>Incident Summary: Gold King Mine Spill </a:t>
            </a:r>
            <a:endParaRPr lang="en-US" dirty="0"/>
          </a:p>
        </p:txBody>
      </p:sp>
      <p:sp>
        <p:nvSpPr>
          <p:cNvPr id="5" name="Content Placeholder 4"/>
          <p:cNvSpPr>
            <a:spLocks noGrp="1"/>
          </p:cNvSpPr>
          <p:nvPr>
            <p:ph idx="1"/>
          </p:nvPr>
        </p:nvSpPr>
        <p:spPr>
          <a:xfrm>
            <a:off x="5028676" y="1825625"/>
            <a:ext cx="6494630" cy="4351338"/>
          </a:xfrm>
        </p:spPr>
        <p:txBody>
          <a:bodyPr>
            <a:normAutofit fontScale="92500" lnSpcReduction="10000"/>
          </a:bodyPr>
          <a:lstStyle/>
          <a:p>
            <a:r>
              <a:rPr lang="en-US" dirty="0"/>
              <a:t>Environmental Protection Agency personnel, along with workers for Environmental Restoration LLC (a Missouri company under EPA contract to mitigate pollutants from the closed mine), caused the release of toxic waste water into the Animas River watershed. </a:t>
            </a:r>
          </a:p>
          <a:p>
            <a:r>
              <a:rPr lang="en-US" dirty="0"/>
              <a:t>They caused the accident while attempting to drain ponded water near the entrance of the mine on August 5. </a:t>
            </a:r>
          </a:p>
          <a:p>
            <a:r>
              <a:rPr lang="en-US" dirty="0"/>
              <a:t>Contractors accidentally destroyed the plug holding water trapped inside the mine.</a:t>
            </a:r>
          </a:p>
        </p:txBody>
      </p:sp>
      <p:pic>
        <p:nvPicPr>
          <p:cNvPr id="2" name="Picture 1"/>
          <p:cNvPicPr>
            <a:picLocks noChangeAspect="1"/>
          </p:cNvPicPr>
          <p:nvPr/>
        </p:nvPicPr>
        <p:blipFill>
          <a:blip r:embed="rId2"/>
          <a:stretch>
            <a:fillRect/>
          </a:stretch>
        </p:blipFill>
        <p:spPr>
          <a:xfrm>
            <a:off x="838200" y="1972901"/>
            <a:ext cx="4190476" cy="3142857"/>
          </a:xfrm>
          <a:prstGeom prst="rect">
            <a:avLst/>
          </a:prstGeom>
          <a:ln>
            <a:solidFill>
              <a:schemeClr val="tx1"/>
            </a:solidFill>
          </a:ln>
        </p:spPr>
      </p:pic>
      <p:sp>
        <p:nvSpPr>
          <p:cNvPr id="6" name="TextBox 5"/>
          <p:cNvSpPr txBox="1"/>
          <p:nvPr/>
        </p:nvSpPr>
        <p:spPr>
          <a:xfrm>
            <a:off x="838200" y="5115758"/>
            <a:ext cx="2193934" cy="369332"/>
          </a:xfrm>
          <a:prstGeom prst="rect">
            <a:avLst/>
          </a:prstGeom>
          <a:noFill/>
        </p:spPr>
        <p:txBody>
          <a:bodyPr wrap="none" rtlCol="0">
            <a:spAutoFit/>
          </a:bodyPr>
          <a:lstStyle/>
          <a:p>
            <a:r>
              <a:rPr lang="en-US" sz="1400" i="1" dirty="0"/>
              <a:t>Image Source: </a:t>
            </a:r>
            <a:r>
              <a:rPr lang="en-US" dirty="0"/>
              <a:t>Wikipedia</a:t>
            </a:r>
          </a:p>
        </p:txBody>
      </p:sp>
    </p:spTree>
    <p:extLst>
      <p:ext uri="{BB962C8B-B14F-4D97-AF65-F5344CB8AC3E}">
        <p14:creationId xmlns:p14="http://schemas.microsoft.com/office/powerpoint/2010/main" val="3154544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b="1" dirty="0"/>
              <a:t>The Plan to Open the </a:t>
            </a:r>
            <a:r>
              <a:rPr lang="en-US" b="1" dirty="0" err="1"/>
              <a:t>Adit</a:t>
            </a:r>
            <a:r>
              <a:rPr lang="en-US" b="1" dirty="0"/>
              <a:t> </a:t>
            </a:r>
            <a:endParaRPr lang="en-US" dirty="0"/>
          </a:p>
        </p:txBody>
      </p:sp>
      <p:sp>
        <p:nvSpPr>
          <p:cNvPr id="3" name="Content Placeholder 2"/>
          <p:cNvSpPr>
            <a:spLocks noGrp="1"/>
          </p:cNvSpPr>
          <p:nvPr>
            <p:ph idx="1"/>
          </p:nvPr>
        </p:nvSpPr>
        <p:spPr>
          <a:xfrm>
            <a:off x="838200" y="1520890"/>
            <a:ext cx="9612086" cy="5103845"/>
          </a:xfrm>
        </p:spPr>
        <p:txBody>
          <a:bodyPr>
            <a:normAutofit/>
          </a:bodyPr>
          <a:lstStyle/>
          <a:p>
            <a:r>
              <a:rPr lang="en-US" dirty="0"/>
              <a:t>Figure 39 shows a sketch of the plan to open the Gold King Mine Level 7 New </a:t>
            </a:r>
            <a:r>
              <a:rPr lang="en-US" dirty="0" err="1"/>
              <a:t>Adit</a:t>
            </a:r>
            <a:r>
              <a:rPr lang="en-US" dirty="0"/>
              <a:t> portal. To provide a margin of safety,  the plan assumes the water was more than 5 feet deep on the upstream side of the blockage, but still below the </a:t>
            </a:r>
            <a:r>
              <a:rPr lang="en-US" dirty="0" err="1"/>
              <a:t>adit</a:t>
            </a:r>
            <a:r>
              <a:rPr lang="en-US" dirty="0"/>
              <a:t> roof </a:t>
            </a:r>
          </a:p>
          <a:p>
            <a:r>
              <a:rPr lang="en-US" dirty="0"/>
              <a:t>The cross-section view from figure 39 was used as the basis for illustrating the steps that EPA was going to take to open the </a:t>
            </a:r>
            <a:r>
              <a:rPr lang="en-US" dirty="0" err="1"/>
              <a:t>adit</a:t>
            </a:r>
            <a:endParaRPr lang="en-US" dirty="0"/>
          </a:p>
          <a:p>
            <a:r>
              <a:rPr lang="en-US" dirty="0"/>
              <a:t>A key aspect of their plan was to only excavate fill lying above the assumed top of the water inside the </a:t>
            </a:r>
            <a:r>
              <a:rPr lang="en-US" dirty="0" err="1"/>
              <a:t>adit</a:t>
            </a:r>
            <a:r>
              <a:rPr lang="en-US" dirty="0"/>
              <a:t>. This method would leave in place the fill holding back the water</a:t>
            </a:r>
          </a:p>
          <a:p>
            <a:r>
              <a:rPr lang="en-US" dirty="0"/>
              <a:t>The next step would push a steel pipe called a “stinger” through the top of the fill to gain access to the mine pool</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20201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0531" y="410546"/>
            <a:ext cx="8253113" cy="5943600"/>
          </a:xfrm>
          <a:prstGeom prst="rect">
            <a:avLst/>
          </a:prstGeom>
        </p:spPr>
      </p:pic>
      <p:sp>
        <p:nvSpPr>
          <p:cNvPr id="3" name="Rectangle 2"/>
          <p:cNvSpPr/>
          <p:nvPr/>
        </p:nvSpPr>
        <p:spPr>
          <a:xfrm rot="16200000">
            <a:off x="-2326433" y="2920682"/>
            <a:ext cx="6096000" cy="923330"/>
          </a:xfrm>
          <a:prstGeom prst="rect">
            <a:avLst/>
          </a:prstGeom>
        </p:spPr>
        <p:txBody>
          <a:bodyPr>
            <a:spAutoFit/>
          </a:bodyPr>
          <a:lstStyle/>
          <a:p>
            <a:r>
              <a:rPr lang="en-US" dirty="0">
                <a:solidFill>
                  <a:srgbClr val="000000"/>
                </a:solidFill>
                <a:latin typeface="Arial" panose="020B0604020202020204" pitchFamily="34" charset="0"/>
              </a:rPr>
              <a:t>Figure 39.—Photograph showing the sketch used by EPA to illustrate the conditions at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portal (photograph from EPA project files).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4774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101" y="671607"/>
            <a:ext cx="11390476" cy="4619048"/>
          </a:xfrm>
          <a:prstGeom prst="rect">
            <a:avLst/>
          </a:prstGeom>
          <a:ln>
            <a:solidFill>
              <a:schemeClr val="tx1"/>
            </a:solidFill>
          </a:ln>
        </p:spPr>
      </p:pic>
      <p:sp>
        <p:nvSpPr>
          <p:cNvPr id="3" name="Rectangle 2"/>
          <p:cNvSpPr/>
          <p:nvPr/>
        </p:nvSpPr>
        <p:spPr>
          <a:xfrm>
            <a:off x="307456" y="5456577"/>
            <a:ext cx="11691711" cy="1200329"/>
          </a:xfrm>
          <a:prstGeom prst="rect">
            <a:avLst/>
          </a:prstGeom>
        </p:spPr>
        <p:txBody>
          <a:bodyPr wrap="square">
            <a:spAutoFit/>
          </a:bodyPr>
          <a:lstStyle/>
          <a:p>
            <a:r>
              <a:rPr lang="en-US" dirty="0">
                <a:solidFill>
                  <a:srgbClr val="000000"/>
                </a:solidFill>
                <a:latin typeface="Arial" panose="020B0604020202020204" pitchFamily="34" charset="0"/>
              </a:rPr>
              <a:t>Figure 40.—Cross-section illustration showing the condition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that was assumed by the EPA OSC and the abandoned mine experts from DRMS for use in planning to open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(not to scale). The “exaggeration point” means the right side of the drawing has an exaggerated vertical scale in order to show the 1% uphill slope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If drawn without exaggeration, the uphill slope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would not be obvious on the drawing. </a:t>
            </a:r>
            <a:endParaRPr lang="en-US" dirty="0"/>
          </a:p>
        </p:txBody>
      </p:sp>
      <p:pic>
        <p:nvPicPr>
          <p:cNvPr id="4" name="Picture 3"/>
          <p:cNvPicPr>
            <a:picLocks noChangeAspect="1"/>
          </p:cNvPicPr>
          <p:nvPr/>
        </p:nvPicPr>
        <p:blipFill>
          <a:blip r:embed="rId3"/>
          <a:stretch>
            <a:fillRect/>
          </a:stretch>
        </p:blipFill>
        <p:spPr>
          <a:xfrm>
            <a:off x="193824"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7755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7891" y="530806"/>
            <a:ext cx="11409524" cy="5161905"/>
          </a:xfrm>
          <a:prstGeom prst="rect">
            <a:avLst/>
          </a:prstGeom>
          <a:ln>
            <a:solidFill>
              <a:schemeClr val="tx1"/>
            </a:solidFill>
          </a:ln>
        </p:spPr>
      </p:pic>
      <p:sp>
        <p:nvSpPr>
          <p:cNvPr id="4" name="Rectangle 3"/>
          <p:cNvSpPr/>
          <p:nvPr/>
        </p:nvSpPr>
        <p:spPr>
          <a:xfrm>
            <a:off x="332792" y="5834752"/>
            <a:ext cx="11514623" cy="923330"/>
          </a:xfrm>
          <a:prstGeom prst="rect">
            <a:avLst/>
          </a:prstGeom>
        </p:spPr>
        <p:txBody>
          <a:bodyPr wrap="square">
            <a:spAutoFit/>
          </a:bodyPr>
          <a:lstStyle/>
          <a:p>
            <a:r>
              <a:rPr lang="en-US" dirty="0">
                <a:solidFill>
                  <a:srgbClr val="000000"/>
                </a:solidFill>
                <a:latin typeface="Arial" panose="020B0604020202020204" pitchFamily="34" charset="0"/>
              </a:rPr>
              <a:t>Figure 41.—Cross-section illustration showing step 1, the initial excavation to remove the drain pipes and backfill and then carefully excavate the collapsed material to expose the bedrock in the slope above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(not to scale). </a:t>
            </a:r>
            <a:endParaRPr lang="en-US" dirty="0"/>
          </a:p>
        </p:txBody>
      </p:sp>
      <p:pic>
        <p:nvPicPr>
          <p:cNvPr id="5" name="Picture 4"/>
          <p:cNvPicPr>
            <a:picLocks noChangeAspect="1"/>
          </p:cNvPicPr>
          <p:nvPr/>
        </p:nvPicPr>
        <p:blipFill>
          <a:blip r:embed="rId3"/>
          <a:stretch>
            <a:fillRect/>
          </a:stretch>
        </p:blipFill>
        <p:spPr>
          <a:xfrm>
            <a:off x="221816"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4171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5524" y="925078"/>
            <a:ext cx="10980952" cy="4466667"/>
          </a:xfrm>
          <a:prstGeom prst="rect">
            <a:avLst/>
          </a:prstGeom>
          <a:ln>
            <a:solidFill>
              <a:schemeClr val="tx1"/>
            </a:solidFill>
          </a:ln>
        </p:spPr>
      </p:pic>
      <p:sp>
        <p:nvSpPr>
          <p:cNvPr id="4" name="Rectangle 3"/>
          <p:cNvSpPr/>
          <p:nvPr/>
        </p:nvSpPr>
        <p:spPr>
          <a:xfrm>
            <a:off x="605524" y="5466287"/>
            <a:ext cx="10980952" cy="1200329"/>
          </a:xfrm>
          <a:prstGeom prst="rect">
            <a:avLst/>
          </a:prstGeom>
        </p:spPr>
        <p:txBody>
          <a:bodyPr wrap="square">
            <a:spAutoFit/>
          </a:bodyPr>
          <a:lstStyle/>
          <a:p>
            <a:r>
              <a:rPr lang="en-US" dirty="0">
                <a:solidFill>
                  <a:srgbClr val="000000"/>
                </a:solidFill>
                <a:latin typeface="Arial" panose="020B0604020202020204" pitchFamily="34" charset="0"/>
              </a:rPr>
              <a:t>Figure 43.—Cross-section illustration showing step 3 of the plan (not to scale). With the bedrock above the crown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exposed as a guide, a steel pipe called a “stinger” is positioned and pushed into the fill using the bucket of the hydraulic excavator. With the steel pipe fully inserted, contact is made with the water impounded inside the mine. </a:t>
            </a:r>
            <a:endParaRPr lang="en-US" dirty="0"/>
          </a:p>
        </p:txBody>
      </p:sp>
      <p:pic>
        <p:nvPicPr>
          <p:cNvPr id="5" name="Picture 4"/>
          <p:cNvPicPr>
            <a:picLocks noChangeAspect="1"/>
          </p:cNvPicPr>
          <p:nvPr/>
        </p:nvPicPr>
        <p:blipFill>
          <a:blip r:embed="rId3"/>
          <a:stretch>
            <a:fillRect/>
          </a:stretch>
        </p:blipFill>
        <p:spPr>
          <a:xfrm>
            <a:off x="221816"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9902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750" y="393166"/>
            <a:ext cx="10923809" cy="4933333"/>
          </a:xfrm>
          <a:prstGeom prst="rect">
            <a:avLst/>
          </a:prstGeom>
          <a:ln>
            <a:solidFill>
              <a:schemeClr val="tx1"/>
            </a:solidFill>
          </a:ln>
        </p:spPr>
      </p:pic>
      <p:sp>
        <p:nvSpPr>
          <p:cNvPr id="3" name="Rectangle 2"/>
          <p:cNvSpPr/>
          <p:nvPr/>
        </p:nvSpPr>
        <p:spPr>
          <a:xfrm>
            <a:off x="634095" y="5447247"/>
            <a:ext cx="11197121" cy="1200329"/>
          </a:xfrm>
          <a:prstGeom prst="rect">
            <a:avLst/>
          </a:prstGeom>
        </p:spPr>
        <p:txBody>
          <a:bodyPr wrap="square">
            <a:spAutoFit/>
          </a:bodyPr>
          <a:lstStyle/>
          <a:p>
            <a:r>
              <a:rPr lang="en-US" dirty="0">
                <a:solidFill>
                  <a:srgbClr val="000000"/>
                </a:solidFill>
                <a:latin typeface="Arial" panose="020B0604020202020204" pitchFamily="34" charset="0"/>
              </a:rPr>
              <a:t>Figure 44.—Cross-section illustration showing step 4 of the plan (not to scale). An intake hose from a pump is inserted into the steel pipe. The pump discharge is taken to a small pond constructed on the waste rock dump. Water from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is pumped down. Not shown on this illustration is that the water in the small pond would be continuously removed by another pump and sent to treatment elsewhere on the site. </a:t>
            </a:r>
            <a:endParaRPr lang="en-US" dirty="0"/>
          </a:p>
        </p:txBody>
      </p:sp>
      <p:pic>
        <p:nvPicPr>
          <p:cNvPr id="4" name="Picture 3"/>
          <p:cNvPicPr>
            <a:picLocks noChangeAspect="1"/>
          </p:cNvPicPr>
          <p:nvPr/>
        </p:nvPicPr>
        <p:blipFill>
          <a:blip r:embed="rId3"/>
          <a:stretch>
            <a:fillRect/>
          </a:stretch>
        </p:blipFill>
        <p:spPr>
          <a:xfrm>
            <a:off x="221816"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0060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3206" y="224073"/>
            <a:ext cx="11409524" cy="5209524"/>
          </a:xfrm>
          <a:prstGeom prst="rect">
            <a:avLst/>
          </a:prstGeom>
          <a:ln>
            <a:solidFill>
              <a:schemeClr val="tx1"/>
            </a:solidFill>
          </a:ln>
        </p:spPr>
      </p:pic>
      <p:sp>
        <p:nvSpPr>
          <p:cNvPr id="4" name="Rectangle 3"/>
          <p:cNvSpPr/>
          <p:nvPr/>
        </p:nvSpPr>
        <p:spPr>
          <a:xfrm>
            <a:off x="391238" y="5433597"/>
            <a:ext cx="11409524" cy="1200329"/>
          </a:xfrm>
          <a:prstGeom prst="rect">
            <a:avLst/>
          </a:prstGeom>
        </p:spPr>
        <p:txBody>
          <a:bodyPr wrap="square">
            <a:spAutoFit/>
          </a:bodyPr>
          <a:lstStyle/>
          <a:p>
            <a:r>
              <a:rPr lang="en-US" dirty="0">
                <a:solidFill>
                  <a:srgbClr val="000000"/>
                </a:solidFill>
                <a:latin typeface="Arial" panose="020B0604020202020204" pitchFamily="34" charset="0"/>
              </a:rPr>
              <a:t>Figure 45.—Cross-section illustration showing step 5 of the plan (not to scale). As the water inside the mine is drawn down by pumping, additional fill from the blockage is excavated and the pump is repositioned to a lower level on the remaining fill. This step is repeated until all the impounded water and the remaining fill is removed; this will establish access to an open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with the flow freely draining out. </a:t>
            </a:r>
            <a:endParaRPr lang="en-US" dirty="0"/>
          </a:p>
        </p:txBody>
      </p:sp>
      <p:pic>
        <p:nvPicPr>
          <p:cNvPr id="5" name="Picture 4"/>
          <p:cNvPicPr>
            <a:picLocks noChangeAspect="1"/>
          </p:cNvPicPr>
          <p:nvPr/>
        </p:nvPicPr>
        <p:blipFill>
          <a:blip r:embed="rId3"/>
          <a:stretch>
            <a:fillRect/>
          </a:stretch>
        </p:blipFill>
        <p:spPr>
          <a:xfrm>
            <a:off x="221816"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4290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IMPLEMENTATION OF THE PLAN</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1901376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b="1" dirty="0"/>
              <a:t>Implementation of the Plan by EPA on August 5, 2015 </a:t>
            </a:r>
            <a:endParaRPr lang="en-US" dirty="0"/>
          </a:p>
        </p:txBody>
      </p:sp>
      <p:sp>
        <p:nvSpPr>
          <p:cNvPr id="3" name="Content Placeholder 2"/>
          <p:cNvSpPr>
            <a:spLocks noGrp="1"/>
          </p:cNvSpPr>
          <p:nvPr>
            <p:ph idx="1"/>
          </p:nvPr>
        </p:nvSpPr>
        <p:spPr>
          <a:xfrm>
            <a:off x="838200" y="1825625"/>
            <a:ext cx="9612086" cy="4351338"/>
          </a:xfrm>
        </p:spPr>
        <p:txBody>
          <a:bodyPr>
            <a:normAutofit/>
          </a:bodyPr>
          <a:lstStyle/>
          <a:p>
            <a:r>
              <a:rPr lang="en-US" dirty="0"/>
              <a:t>On the morning of August 5, 2015, a second DRMS abandoned mine specialist arrived at the site</a:t>
            </a:r>
          </a:p>
          <a:p>
            <a:r>
              <a:rPr lang="en-US" dirty="0"/>
              <a:t>The two DRMS specialists joined the EPA OSC to view conditions at the Gold King Mine Level 7 New </a:t>
            </a:r>
            <a:r>
              <a:rPr lang="en-US" dirty="0" err="1"/>
              <a:t>Adit</a:t>
            </a:r>
            <a:endParaRPr lang="en-US" dirty="0"/>
          </a:p>
          <a:p>
            <a:r>
              <a:rPr lang="en-US" dirty="0"/>
              <a:t>The upper seepage appeared stable and was a few feet below the top of the timbers in the excavation</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6436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2210" y="522514"/>
            <a:ext cx="7852345" cy="5943600"/>
          </a:xfrm>
          <a:prstGeom prst="rect">
            <a:avLst/>
          </a:prstGeom>
          <a:ln>
            <a:solidFill>
              <a:schemeClr val="tx1"/>
            </a:solidFill>
          </a:ln>
        </p:spPr>
      </p:pic>
      <p:sp>
        <p:nvSpPr>
          <p:cNvPr id="3" name="Rectangle 2"/>
          <p:cNvSpPr/>
          <p:nvPr/>
        </p:nvSpPr>
        <p:spPr>
          <a:xfrm rot="16200000">
            <a:off x="-1978456" y="2334027"/>
            <a:ext cx="6232849" cy="2031325"/>
          </a:xfrm>
          <a:prstGeom prst="rect">
            <a:avLst/>
          </a:prstGeom>
        </p:spPr>
        <p:txBody>
          <a:bodyPr wrap="square">
            <a:spAutoFit/>
          </a:bodyPr>
          <a:lstStyle/>
          <a:p>
            <a:r>
              <a:rPr lang="en-US" dirty="0">
                <a:solidFill>
                  <a:srgbClr val="000000"/>
                </a:solidFill>
                <a:latin typeface="Arial" panose="020B0604020202020204" pitchFamily="34" charset="0"/>
              </a:rPr>
              <a:t>Figure 46.—Photograph taken at 9:15 a.m. August 5, 2015, showing the Gold King Mine Level 7 New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excavation uncovering mine timbers and lagging (photograph from EPA project files). Minor seepage is visible just to the left of the date stamp where a small puddle has formed. Note the soil in the upper end of the excavation above the timber lagging.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521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Million Gallons Toxic Waste</a:t>
            </a:r>
            <a:br>
              <a:rPr lang="en-US" dirty="0"/>
            </a:br>
            <a:r>
              <a:rPr lang="en-US" sz="3200" dirty="0"/>
              <a:t>Incident Summary: Gold King Mine Spill </a:t>
            </a:r>
          </a:p>
        </p:txBody>
      </p:sp>
      <p:sp>
        <p:nvSpPr>
          <p:cNvPr id="5" name="Content Placeholder 4"/>
          <p:cNvSpPr>
            <a:spLocks noGrp="1"/>
          </p:cNvSpPr>
          <p:nvPr>
            <p:ph idx="1"/>
          </p:nvPr>
        </p:nvSpPr>
        <p:spPr>
          <a:xfrm>
            <a:off x="838200" y="1825625"/>
            <a:ext cx="6579637" cy="4351338"/>
          </a:xfrm>
        </p:spPr>
        <p:txBody>
          <a:bodyPr>
            <a:normAutofit/>
          </a:bodyPr>
          <a:lstStyle/>
          <a:p>
            <a:r>
              <a:rPr lang="en-US" dirty="0"/>
              <a:t>This caused an overflow of the pond, spilling three million gallons of mine waste water and tailings, including heavy metals such as cadmium and lead, and other toxic elements, such as arsenic, beryllium, zinc, iron and copper into Cement Creek, a tributary of the Animas River in Colorado. </a:t>
            </a:r>
          </a:p>
          <a:p>
            <a:endParaRPr lang="en-US" dirty="0"/>
          </a:p>
        </p:txBody>
      </p:sp>
      <p:pic>
        <p:nvPicPr>
          <p:cNvPr id="6" name="Content Placeholder 3"/>
          <p:cNvPicPr>
            <a:picLocks noChangeAspect="1"/>
          </p:cNvPicPr>
          <p:nvPr/>
        </p:nvPicPr>
        <p:blipFill>
          <a:blip r:embed="rId2"/>
          <a:stretch>
            <a:fillRect/>
          </a:stretch>
        </p:blipFill>
        <p:spPr>
          <a:xfrm>
            <a:off x="7924800" y="1158844"/>
            <a:ext cx="3429000" cy="4572000"/>
          </a:xfrm>
          <a:prstGeom prst="rect">
            <a:avLst/>
          </a:prstGeom>
          <a:ln>
            <a:solidFill>
              <a:schemeClr val="tx1"/>
            </a:solidFill>
          </a:ln>
        </p:spPr>
      </p:pic>
      <p:sp>
        <p:nvSpPr>
          <p:cNvPr id="7" name="TextBox 6"/>
          <p:cNvSpPr txBox="1"/>
          <p:nvPr/>
        </p:nvSpPr>
        <p:spPr>
          <a:xfrm>
            <a:off x="7924800" y="5807631"/>
            <a:ext cx="2193934" cy="369332"/>
          </a:xfrm>
          <a:prstGeom prst="rect">
            <a:avLst/>
          </a:prstGeom>
          <a:noFill/>
        </p:spPr>
        <p:txBody>
          <a:bodyPr wrap="none" rtlCol="0">
            <a:spAutoFit/>
          </a:bodyPr>
          <a:lstStyle/>
          <a:p>
            <a:r>
              <a:rPr lang="en-US" sz="1400" i="1" dirty="0"/>
              <a:t>Image Source: </a:t>
            </a:r>
            <a:r>
              <a:rPr lang="en-US" dirty="0"/>
              <a:t>Wikipedia</a:t>
            </a:r>
          </a:p>
        </p:txBody>
      </p:sp>
    </p:spTree>
    <p:extLst>
      <p:ext uri="{BB962C8B-B14F-4D97-AF65-F5344CB8AC3E}">
        <p14:creationId xmlns:p14="http://schemas.microsoft.com/office/powerpoint/2010/main" val="2435417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8673"/>
            <a:ext cx="8790992" cy="1325563"/>
          </a:xfrm>
        </p:spPr>
        <p:txBody>
          <a:bodyPr/>
          <a:lstStyle/>
          <a:p>
            <a:r>
              <a:rPr lang="en-US" dirty="0"/>
              <a:t>Rationale for proceeding… </a:t>
            </a:r>
          </a:p>
        </p:txBody>
      </p:sp>
      <p:sp>
        <p:nvSpPr>
          <p:cNvPr id="3" name="Content Placeholder 2"/>
          <p:cNvSpPr>
            <a:spLocks noGrp="1"/>
          </p:cNvSpPr>
          <p:nvPr>
            <p:ph idx="1"/>
          </p:nvPr>
        </p:nvSpPr>
        <p:spPr>
          <a:xfrm>
            <a:off x="838200" y="1474236"/>
            <a:ext cx="9612086" cy="5178491"/>
          </a:xfrm>
        </p:spPr>
        <p:txBody>
          <a:bodyPr>
            <a:normAutofit fontScale="85000" lnSpcReduction="20000"/>
          </a:bodyPr>
          <a:lstStyle/>
          <a:p>
            <a:pPr marL="0" indent="0">
              <a:buNone/>
            </a:pPr>
            <a:r>
              <a:rPr lang="en-US" dirty="0"/>
              <a:t>The DRMS specialists stated that they believed the water inside the </a:t>
            </a:r>
            <a:r>
              <a:rPr lang="en-US" dirty="0" err="1"/>
              <a:t>adit</a:t>
            </a:r>
            <a:r>
              <a:rPr lang="en-US" dirty="0"/>
              <a:t> was below the crown (top) of the </a:t>
            </a:r>
            <a:r>
              <a:rPr lang="en-US" dirty="0" err="1"/>
              <a:t>adit</a:t>
            </a:r>
            <a:r>
              <a:rPr lang="en-US" dirty="0"/>
              <a:t> for the following reasons: </a:t>
            </a:r>
          </a:p>
          <a:p>
            <a:r>
              <a:rPr lang="en-US" dirty="0"/>
              <a:t>The location of the upper seepage was stable and similar to what was seen in the summer of 2014. </a:t>
            </a:r>
          </a:p>
          <a:p>
            <a:r>
              <a:rPr lang="en-US" dirty="0"/>
              <a:t>No seeps or wet spots were visible higher up in the </a:t>
            </a:r>
            <a:r>
              <a:rPr lang="en-US" dirty="0" err="1"/>
              <a:t>adit</a:t>
            </a:r>
            <a:r>
              <a:rPr lang="en-US" dirty="0"/>
              <a:t> excavation, suggesting dry conditions behind that elevation. </a:t>
            </a:r>
          </a:p>
          <a:p>
            <a:r>
              <a:rPr lang="en-US" dirty="0"/>
              <a:t>Seepage at the base of the blockage was stable at 69 </a:t>
            </a:r>
            <a:r>
              <a:rPr lang="en-US" dirty="0" err="1"/>
              <a:t>gpm</a:t>
            </a:r>
            <a:r>
              <a:rPr lang="en-US" dirty="0"/>
              <a:t>. </a:t>
            </a:r>
          </a:p>
          <a:p>
            <a:r>
              <a:rPr lang="en-US" dirty="0"/>
              <a:t>The decrease in seepage at the base compared to previous years could be explained by seasonal variations in drainage flow. </a:t>
            </a:r>
          </a:p>
          <a:p>
            <a:r>
              <a:rPr lang="en-US" dirty="0"/>
              <a:t>Only a small flow was coming out of the other (old) </a:t>
            </a:r>
            <a:r>
              <a:rPr lang="en-US" dirty="0" err="1"/>
              <a:t>adit</a:t>
            </a:r>
            <a:r>
              <a:rPr lang="en-US" dirty="0"/>
              <a:t> located about 100 feet away. These two </a:t>
            </a:r>
            <a:r>
              <a:rPr lang="en-US" dirty="0" err="1"/>
              <a:t>adits</a:t>
            </a:r>
            <a:r>
              <a:rPr lang="en-US" dirty="0"/>
              <a:t> were connected inside the mine about 970 feet back. If the mine were full, the old </a:t>
            </a:r>
            <a:r>
              <a:rPr lang="en-US" dirty="0" err="1"/>
              <a:t>adit</a:t>
            </a:r>
            <a:r>
              <a:rPr lang="en-US" dirty="0"/>
              <a:t> should be flowing more. </a:t>
            </a:r>
          </a:p>
          <a:p>
            <a:r>
              <a:rPr lang="en-US" dirty="0"/>
              <a:t>The mine was high on the mountain, 427 feet above the Red and Bonita Mine. It was unlikely that groundwater was high this far up on the mountain.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2963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673"/>
            <a:ext cx="8790992" cy="1325563"/>
          </a:xfrm>
        </p:spPr>
        <p:txBody>
          <a:bodyPr/>
          <a:lstStyle/>
          <a:p>
            <a:r>
              <a:rPr lang="en-US" dirty="0"/>
              <a:t>Implementation: Aug 5, 2015, cont’d </a:t>
            </a:r>
          </a:p>
        </p:txBody>
      </p:sp>
      <p:sp>
        <p:nvSpPr>
          <p:cNvPr id="3" name="Content Placeholder 2"/>
          <p:cNvSpPr>
            <a:spLocks noGrp="1"/>
          </p:cNvSpPr>
          <p:nvPr>
            <p:ph idx="1"/>
          </p:nvPr>
        </p:nvSpPr>
        <p:spPr>
          <a:xfrm>
            <a:off x="838200" y="1474236"/>
            <a:ext cx="8483082" cy="5178491"/>
          </a:xfrm>
        </p:spPr>
        <p:txBody>
          <a:bodyPr>
            <a:normAutofit/>
          </a:bodyPr>
          <a:lstStyle/>
          <a:p>
            <a:pPr>
              <a:buFont typeface="Wingdings" panose="05000000000000000000" pitchFamily="2" charset="2"/>
              <a:buChar char="§"/>
            </a:pPr>
            <a:r>
              <a:rPr lang="en-US" dirty="0"/>
              <a:t>DRMS again discussed the plan to reopen the </a:t>
            </a:r>
            <a:r>
              <a:rPr lang="en-US" dirty="0" err="1"/>
              <a:t>adit</a:t>
            </a:r>
            <a:r>
              <a:rPr lang="en-US" dirty="0"/>
              <a:t> with the EPA OSC and were in agreement to proceed. </a:t>
            </a:r>
          </a:p>
          <a:p>
            <a:pPr>
              <a:buFont typeface="Wingdings" panose="05000000000000000000" pitchFamily="2" charset="2"/>
              <a:buChar char="§"/>
            </a:pPr>
            <a:r>
              <a:rPr lang="en-US" dirty="0"/>
              <a:t>The two DRMS specialists left the site, and the contractor began excavating</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92365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928"/>
          <a:stretch/>
        </p:blipFill>
        <p:spPr>
          <a:xfrm>
            <a:off x="3265714" y="447869"/>
            <a:ext cx="8392392" cy="5943600"/>
          </a:xfrm>
          <a:prstGeom prst="rect">
            <a:avLst/>
          </a:prstGeom>
          <a:ln>
            <a:solidFill>
              <a:schemeClr val="tx1"/>
            </a:solidFill>
          </a:ln>
        </p:spPr>
      </p:pic>
      <p:sp>
        <p:nvSpPr>
          <p:cNvPr id="3" name="Rectangle 2"/>
          <p:cNvSpPr/>
          <p:nvPr/>
        </p:nvSpPr>
        <p:spPr>
          <a:xfrm rot="16200000">
            <a:off x="-1575319" y="1892092"/>
            <a:ext cx="6403911" cy="2862322"/>
          </a:xfrm>
          <a:prstGeom prst="rect">
            <a:avLst/>
          </a:prstGeom>
        </p:spPr>
        <p:txBody>
          <a:bodyPr wrap="square">
            <a:spAutoFit/>
          </a:bodyPr>
          <a:lstStyle/>
          <a:p>
            <a:r>
              <a:rPr lang="en-US" dirty="0">
                <a:solidFill>
                  <a:srgbClr val="000000"/>
                </a:solidFill>
                <a:latin typeface="Arial" panose="020B0604020202020204" pitchFamily="34" charset="0"/>
              </a:rPr>
              <a:t>Figure 47.—Photograph taken at 9:46 a.m. August 5, 2015, showing that the loose soil from the upper end of the excavation had been removed exposing fractured and crumbly rock (photograph from EPA project files). The fill derived from the excavation had now covered the timbers, lagging, and seep visible in the previous photograph (figure 46). This indicates that the bottom of the excavation was about 10 feet above the level of the floor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this corroborates reports that they were digging high, trying to stay above the assumed water level in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1049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673"/>
            <a:ext cx="8790992" cy="1325563"/>
          </a:xfrm>
        </p:spPr>
        <p:txBody>
          <a:bodyPr/>
          <a:lstStyle/>
          <a:p>
            <a:r>
              <a:rPr lang="en-US" dirty="0"/>
              <a:t>We hit a “spring”…</a:t>
            </a:r>
          </a:p>
        </p:txBody>
      </p:sp>
      <p:sp>
        <p:nvSpPr>
          <p:cNvPr id="3" name="Content Placeholder 2"/>
          <p:cNvSpPr>
            <a:spLocks noGrp="1"/>
          </p:cNvSpPr>
          <p:nvPr>
            <p:ph idx="1"/>
          </p:nvPr>
        </p:nvSpPr>
        <p:spPr>
          <a:xfrm>
            <a:off x="838200" y="1474236"/>
            <a:ext cx="8483082" cy="5178491"/>
          </a:xfrm>
        </p:spPr>
        <p:txBody>
          <a:bodyPr>
            <a:normAutofit/>
          </a:bodyPr>
          <a:lstStyle/>
          <a:p>
            <a:r>
              <a:rPr lang="en-US" dirty="0"/>
              <a:t>As the excavator continued to dig on August 5, 2015, the operator reported hitting a “spring” </a:t>
            </a:r>
          </a:p>
          <a:p>
            <a:r>
              <a:rPr lang="en-US" dirty="0"/>
              <a:t>He stopped, they removed the excavator, and the EPA OSC went up to look at the conditions </a:t>
            </a:r>
          </a:p>
          <a:p>
            <a:r>
              <a:rPr lang="en-US" dirty="0"/>
              <a:t>Within moments, the “spring” began spurting upward 1.5 to 2 feet into the air </a:t>
            </a:r>
          </a:p>
          <a:p>
            <a:r>
              <a:rPr lang="en-US" dirty="0"/>
              <a:t>The EPA OSC reported that the water was initially clear and then turned red; in about 3 minutes it turned orange and the flow increased rapidly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75906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0721" y="524071"/>
            <a:ext cx="8797705" cy="5943600"/>
          </a:xfrm>
          <a:prstGeom prst="rect">
            <a:avLst/>
          </a:prstGeom>
          <a:ln>
            <a:solidFill>
              <a:schemeClr val="tx1"/>
            </a:solidFill>
          </a:ln>
        </p:spPr>
      </p:pic>
      <p:sp>
        <p:nvSpPr>
          <p:cNvPr id="3" name="Rectangle 2"/>
          <p:cNvSpPr/>
          <p:nvPr/>
        </p:nvSpPr>
        <p:spPr>
          <a:xfrm rot="16200000">
            <a:off x="-2158482" y="2819506"/>
            <a:ext cx="6096000" cy="1200329"/>
          </a:xfrm>
          <a:prstGeom prst="rect">
            <a:avLst/>
          </a:prstGeom>
        </p:spPr>
        <p:txBody>
          <a:bodyPr>
            <a:spAutoFit/>
          </a:bodyPr>
          <a:lstStyle/>
          <a:p>
            <a:r>
              <a:rPr lang="en-US" dirty="0">
                <a:solidFill>
                  <a:srgbClr val="000000"/>
                </a:solidFill>
                <a:latin typeface="Arial" panose="020B0604020202020204" pitchFamily="34" charset="0"/>
              </a:rPr>
              <a:t>Figure 48.—Photograph taken at 10:51 a.m. on August 5, 2015, showing the initial spurt of clear water (photograph from EPA project files). The center of this photograph is shown enlarged in figure 49.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8834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0420" y="562171"/>
            <a:ext cx="9297665" cy="5943600"/>
          </a:xfrm>
          <a:prstGeom prst="rect">
            <a:avLst/>
          </a:prstGeom>
          <a:ln>
            <a:solidFill>
              <a:schemeClr val="tx1"/>
            </a:solidFill>
          </a:ln>
        </p:spPr>
      </p:pic>
      <p:sp>
        <p:nvSpPr>
          <p:cNvPr id="3" name="Rectangle 2"/>
          <p:cNvSpPr/>
          <p:nvPr/>
        </p:nvSpPr>
        <p:spPr>
          <a:xfrm rot="16200000">
            <a:off x="-2400299" y="2933807"/>
            <a:ext cx="6243736" cy="1200329"/>
          </a:xfrm>
          <a:prstGeom prst="rect">
            <a:avLst/>
          </a:prstGeom>
        </p:spPr>
        <p:txBody>
          <a:bodyPr wrap="square">
            <a:spAutoFit/>
          </a:bodyPr>
          <a:lstStyle/>
          <a:p>
            <a:r>
              <a:rPr lang="en-US" dirty="0">
                <a:solidFill>
                  <a:srgbClr val="000000"/>
                </a:solidFill>
                <a:latin typeface="Arial" panose="020B0604020202020204" pitchFamily="34" charset="0"/>
              </a:rPr>
              <a:t>Figure 50.—Cross-section showing BOR’s interpretation of the conditions immediately before the blowout as the spurt of water appeared indicating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was full and under pressure (not to scale).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81146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101" y="671607"/>
            <a:ext cx="11390476" cy="4619048"/>
          </a:xfrm>
          <a:prstGeom prst="rect">
            <a:avLst/>
          </a:prstGeom>
          <a:ln>
            <a:solidFill>
              <a:schemeClr val="tx1"/>
            </a:solidFill>
          </a:ln>
        </p:spPr>
      </p:pic>
      <p:sp>
        <p:nvSpPr>
          <p:cNvPr id="3" name="Rectangle 2"/>
          <p:cNvSpPr/>
          <p:nvPr/>
        </p:nvSpPr>
        <p:spPr>
          <a:xfrm>
            <a:off x="307456" y="5456577"/>
            <a:ext cx="11691711" cy="1200329"/>
          </a:xfrm>
          <a:prstGeom prst="rect">
            <a:avLst/>
          </a:prstGeom>
        </p:spPr>
        <p:txBody>
          <a:bodyPr wrap="square">
            <a:spAutoFit/>
          </a:bodyPr>
          <a:lstStyle/>
          <a:p>
            <a:r>
              <a:rPr lang="en-US" dirty="0">
                <a:solidFill>
                  <a:srgbClr val="000000"/>
                </a:solidFill>
                <a:latin typeface="Arial" panose="020B0604020202020204" pitchFamily="34" charset="0"/>
              </a:rPr>
              <a:t>Figure 40.—Cross-section illustration showing the condition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that was assumed by the EPA OSC and the abandoned mine experts from DRMS for use in planning to open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(not to scale). The “exaggeration point” means the right side of the drawing has an exaggerated vertical scale in order to show the 1% uphill slope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If drawn without exaggeration, the uphill slope of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would not be obvious on the drawing. </a:t>
            </a:r>
            <a:endParaRPr lang="en-US" dirty="0"/>
          </a:p>
        </p:txBody>
      </p:sp>
      <p:pic>
        <p:nvPicPr>
          <p:cNvPr id="4" name="Picture 3"/>
          <p:cNvPicPr>
            <a:picLocks noChangeAspect="1"/>
          </p:cNvPicPr>
          <p:nvPr/>
        </p:nvPicPr>
        <p:blipFill>
          <a:blip r:embed="rId3"/>
          <a:stretch>
            <a:fillRect/>
          </a:stretch>
        </p:blipFill>
        <p:spPr>
          <a:xfrm>
            <a:off x="193824"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4007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4015" y="532623"/>
            <a:ext cx="7929212" cy="5943600"/>
          </a:xfrm>
          <a:prstGeom prst="rect">
            <a:avLst/>
          </a:prstGeom>
        </p:spPr>
      </p:pic>
      <p:sp>
        <p:nvSpPr>
          <p:cNvPr id="3" name="Rectangle 2"/>
          <p:cNvSpPr/>
          <p:nvPr/>
        </p:nvSpPr>
        <p:spPr>
          <a:xfrm rot="16200000">
            <a:off x="-2092390" y="2376792"/>
            <a:ext cx="6449009" cy="2031325"/>
          </a:xfrm>
          <a:prstGeom prst="rect">
            <a:avLst/>
          </a:prstGeom>
        </p:spPr>
        <p:txBody>
          <a:bodyPr wrap="square">
            <a:spAutoFit/>
          </a:bodyPr>
          <a:lstStyle/>
          <a:p>
            <a:r>
              <a:rPr lang="en-US" dirty="0">
                <a:solidFill>
                  <a:srgbClr val="000000"/>
                </a:solidFill>
                <a:latin typeface="Arial" panose="020B0604020202020204" pitchFamily="34" charset="0"/>
              </a:rPr>
              <a:t>Figure 51.—Photograph of the uncontrolled flow taken at 10:54 a.m. on August 5, 2015. In 3 minutes, the flow progressed from a vertical spurt of water to the flow erosion evident in this photograph. The EPA OSC then made a decision to evacuate the portal opening to safeguard personnel onsite. A few moments later the flow erupted in an uncontrolled release (photograph from EPA project files). </a:t>
            </a:r>
            <a:endParaRPr lang="en-US" dirty="0"/>
          </a:p>
        </p:txBody>
      </p:sp>
      <p:pic>
        <p:nvPicPr>
          <p:cNvPr id="4" name="Picture 3"/>
          <p:cNvPicPr>
            <a:picLocks noChangeAspect="1"/>
          </p:cNvPicPr>
          <p:nvPr/>
        </p:nvPicPr>
        <p:blipFill>
          <a:blip r:embed="rId3"/>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3333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673"/>
            <a:ext cx="8790992" cy="1325563"/>
          </a:xfrm>
        </p:spPr>
        <p:txBody>
          <a:bodyPr/>
          <a:lstStyle/>
          <a:p>
            <a:r>
              <a:rPr lang="en-US" dirty="0"/>
              <a:t>DRMS and EPA realized the error!</a:t>
            </a:r>
          </a:p>
        </p:txBody>
      </p:sp>
      <p:sp>
        <p:nvSpPr>
          <p:cNvPr id="3" name="Content Placeholder 2"/>
          <p:cNvSpPr>
            <a:spLocks noGrp="1"/>
          </p:cNvSpPr>
          <p:nvPr>
            <p:ph idx="1"/>
          </p:nvPr>
        </p:nvSpPr>
        <p:spPr>
          <a:xfrm>
            <a:off x="838200" y="1474236"/>
            <a:ext cx="8483082" cy="5178491"/>
          </a:xfrm>
        </p:spPr>
        <p:txBody>
          <a:bodyPr>
            <a:normAutofit/>
          </a:bodyPr>
          <a:lstStyle/>
          <a:p>
            <a:r>
              <a:rPr lang="en-US" dirty="0"/>
              <a:t>It is important to note that, in figure 50, BOR’s interpretation of the water level inside the mine shows the </a:t>
            </a:r>
            <a:r>
              <a:rPr lang="en-US" dirty="0" err="1"/>
              <a:t>adit</a:t>
            </a:r>
            <a:r>
              <a:rPr lang="en-US" dirty="0"/>
              <a:t> full</a:t>
            </a:r>
          </a:p>
          <a:p>
            <a:r>
              <a:rPr lang="en-US" dirty="0"/>
              <a:t>This is unlike the lower water levels previously depicted based on DRMS and EPA assumptions from 2009 to the occurrence of the blowout.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798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06727" y="438539"/>
            <a:ext cx="4682843" cy="5943600"/>
          </a:xfrm>
          <a:prstGeom prst="rect">
            <a:avLst/>
          </a:prstGeom>
          <a:ln>
            <a:solidFill>
              <a:schemeClr val="tx1"/>
            </a:solidFill>
          </a:ln>
        </p:spPr>
      </p:pic>
      <p:sp>
        <p:nvSpPr>
          <p:cNvPr id="3" name="Rectangle 2"/>
          <p:cNvSpPr/>
          <p:nvPr/>
        </p:nvSpPr>
        <p:spPr>
          <a:xfrm>
            <a:off x="610727" y="4584451"/>
            <a:ext cx="6096000" cy="1477328"/>
          </a:xfrm>
          <a:prstGeom prst="rect">
            <a:avLst/>
          </a:prstGeom>
        </p:spPr>
        <p:txBody>
          <a:bodyPr>
            <a:spAutoFit/>
          </a:bodyPr>
          <a:lstStyle/>
          <a:p>
            <a:r>
              <a:rPr lang="en-US" dirty="0">
                <a:solidFill>
                  <a:srgbClr val="000000"/>
                </a:solidFill>
                <a:latin typeface="Arial" panose="020B0604020202020204" pitchFamily="34" charset="0"/>
              </a:rPr>
              <a:t>Figure 52.—Photograph showing the initial blowout from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At this point, the flow is surging up over the backfill that was present in the portal area (still frame extracted from a video taken on August 5, 2015, at approximately 10:55 a.m.). </a:t>
            </a:r>
            <a:endParaRPr lang="en-US" dirty="0"/>
          </a:p>
        </p:txBody>
      </p:sp>
      <p:pic>
        <p:nvPicPr>
          <p:cNvPr id="4" name="Picture 3"/>
          <p:cNvPicPr>
            <a:picLocks noChangeAspect="1"/>
          </p:cNvPicPr>
          <p:nvPr/>
        </p:nvPicPr>
        <p:blipFill>
          <a:blip r:embed="rId3"/>
          <a:stretch>
            <a:fillRect/>
          </a:stretch>
        </p:blipFill>
        <p:spPr>
          <a:xfrm>
            <a:off x="610727" y="14930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6" name="Title 1"/>
          <p:cNvSpPr txBox="1">
            <a:spLocks/>
          </p:cNvSpPr>
          <p:nvPr/>
        </p:nvSpPr>
        <p:spPr>
          <a:xfrm>
            <a:off x="436984" y="2239366"/>
            <a:ext cx="45455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uncontrolled release </a:t>
            </a:r>
          </a:p>
        </p:txBody>
      </p:sp>
    </p:spTree>
    <p:extLst>
      <p:ext uri="{BB962C8B-B14F-4D97-AF65-F5344CB8AC3E}">
        <p14:creationId xmlns:p14="http://schemas.microsoft.com/office/powerpoint/2010/main" val="427342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EPA’s Responsibility</a:t>
            </a:r>
            <a:br>
              <a:rPr lang="en-US" dirty="0"/>
            </a:br>
            <a:r>
              <a:rPr lang="en-US" sz="3200" dirty="0"/>
              <a:t>Incident Summary: Gold King Mine Spill </a:t>
            </a:r>
          </a:p>
        </p:txBody>
      </p:sp>
      <p:sp>
        <p:nvSpPr>
          <p:cNvPr id="5" name="Content Placeholder 4"/>
          <p:cNvSpPr>
            <a:spLocks noGrp="1"/>
          </p:cNvSpPr>
          <p:nvPr>
            <p:ph idx="1"/>
          </p:nvPr>
        </p:nvSpPr>
        <p:spPr>
          <a:xfrm>
            <a:off x="5530008" y="1825625"/>
            <a:ext cx="5983968" cy="4351338"/>
          </a:xfrm>
        </p:spPr>
        <p:txBody>
          <a:bodyPr>
            <a:normAutofit lnSpcReduction="10000"/>
          </a:bodyPr>
          <a:lstStyle/>
          <a:p>
            <a:r>
              <a:rPr lang="en-US" dirty="0"/>
              <a:t>The EPA was criticized for not warning Colorado and New Mexico about the operation until the day after the waste water spilled, despite the fact the EPA employee "in charge of Gold King Mine knew of blowout risk."</a:t>
            </a:r>
          </a:p>
          <a:p>
            <a:r>
              <a:rPr lang="en-US" dirty="0"/>
              <a:t>The EPA has taken responsibility for the incident, but refused to pay for any damages claims filed after the accident on grounds of sovereign immunity… </a:t>
            </a:r>
          </a:p>
          <a:p>
            <a:endParaRPr lang="en-US" dirty="0"/>
          </a:p>
        </p:txBody>
      </p:sp>
      <p:pic>
        <p:nvPicPr>
          <p:cNvPr id="1028" name="Picture 4" descr="Image result for gold king mine spill epa responsi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008" y="1825625"/>
            <a:ext cx="4572000" cy="2571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8008" y="4532313"/>
            <a:ext cx="3486852" cy="369332"/>
          </a:xfrm>
          <a:prstGeom prst="rect">
            <a:avLst/>
          </a:prstGeom>
          <a:noFill/>
        </p:spPr>
        <p:txBody>
          <a:bodyPr wrap="none" rtlCol="0">
            <a:spAutoFit/>
          </a:bodyPr>
          <a:lstStyle/>
          <a:p>
            <a:r>
              <a:rPr lang="en-US" sz="1400" i="1" dirty="0"/>
              <a:t>Image Source: </a:t>
            </a:r>
            <a:r>
              <a:rPr lang="en-US" dirty="0"/>
              <a:t>Capital Research Center</a:t>
            </a:r>
          </a:p>
        </p:txBody>
      </p:sp>
    </p:spTree>
    <p:extLst>
      <p:ext uri="{BB962C8B-B14F-4D97-AF65-F5344CB8AC3E}">
        <p14:creationId xmlns:p14="http://schemas.microsoft.com/office/powerpoint/2010/main" val="2980703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305" y="373223"/>
            <a:ext cx="7938542" cy="5943600"/>
          </a:xfrm>
          <a:prstGeom prst="rect">
            <a:avLst/>
          </a:prstGeom>
          <a:ln>
            <a:solidFill>
              <a:schemeClr val="tx1"/>
            </a:solidFill>
          </a:ln>
        </p:spPr>
      </p:pic>
      <p:sp>
        <p:nvSpPr>
          <p:cNvPr id="3" name="Rectangle 2"/>
          <p:cNvSpPr/>
          <p:nvPr/>
        </p:nvSpPr>
        <p:spPr>
          <a:xfrm rot="16200000">
            <a:off x="-2335764" y="2883359"/>
            <a:ext cx="6096000" cy="923330"/>
          </a:xfrm>
          <a:prstGeom prst="rect">
            <a:avLst/>
          </a:prstGeom>
        </p:spPr>
        <p:txBody>
          <a:bodyPr>
            <a:spAutoFit/>
          </a:bodyPr>
          <a:lstStyle/>
          <a:p>
            <a:r>
              <a:rPr lang="en-US" dirty="0">
                <a:solidFill>
                  <a:srgbClr val="000000"/>
                </a:solidFill>
                <a:latin typeface="Arial" panose="020B0604020202020204" pitchFamily="34" charset="0"/>
              </a:rPr>
              <a:t>Figure 53.—Photograph showing the blowout at 10:56 a.m. on August 5, 2015 (photograph from EPA project files). </a:t>
            </a:r>
            <a:endParaRPr lang="en-US" dirty="0"/>
          </a:p>
        </p:txBody>
      </p:sp>
      <p:pic>
        <p:nvPicPr>
          <p:cNvPr id="4" name="Picture 3"/>
          <p:cNvPicPr>
            <a:picLocks noChangeAspect="1"/>
          </p:cNvPicPr>
          <p:nvPr/>
        </p:nvPicPr>
        <p:blipFill>
          <a:blip r:embed="rId3"/>
          <a:stretch>
            <a:fillRect/>
          </a:stretch>
        </p:blipFill>
        <p:spPr>
          <a:xfrm>
            <a:off x="10616682" y="29702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234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935" y="546617"/>
            <a:ext cx="9626301" cy="5943600"/>
          </a:xfrm>
          <a:prstGeom prst="rect">
            <a:avLst/>
          </a:prstGeom>
          <a:ln>
            <a:solidFill>
              <a:schemeClr val="tx1"/>
            </a:solidFill>
          </a:ln>
        </p:spPr>
      </p:pic>
      <p:sp>
        <p:nvSpPr>
          <p:cNvPr id="3" name="Rectangle 2"/>
          <p:cNvSpPr/>
          <p:nvPr/>
        </p:nvSpPr>
        <p:spPr>
          <a:xfrm rot="16200000">
            <a:off x="-2535593" y="3056752"/>
            <a:ext cx="6271726" cy="923330"/>
          </a:xfrm>
          <a:prstGeom prst="rect">
            <a:avLst/>
          </a:prstGeom>
        </p:spPr>
        <p:txBody>
          <a:bodyPr wrap="square">
            <a:spAutoFit/>
          </a:bodyPr>
          <a:lstStyle/>
          <a:p>
            <a:r>
              <a:rPr lang="en-US" dirty="0">
                <a:solidFill>
                  <a:srgbClr val="000000"/>
                </a:solidFill>
                <a:latin typeface="Arial" panose="020B0604020202020204" pitchFamily="34" charset="0"/>
              </a:rPr>
              <a:t>Figure 55.—Cross-section showing the blowout as it eroded the blockage and eroded fill from the waste-rock dump (not to scale). </a:t>
            </a:r>
            <a:endParaRPr lang="en-US" dirty="0"/>
          </a:p>
        </p:txBody>
      </p:sp>
      <p:pic>
        <p:nvPicPr>
          <p:cNvPr id="4" name="Picture 3"/>
          <p:cNvPicPr>
            <a:picLocks noChangeAspect="1"/>
          </p:cNvPicPr>
          <p:nvPr/>
        </p:nvPicPr>
        <p:blipFill>
          <a:blip r:embed="rId3"/>
          <a:stretch>
            <a:fillRect/>
          </a:stretch>
        </p:blipFill>
        <p:spPr>
          <a:xfrm>
            <a:off x="10616682" y="29702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4039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9383"/>
          <a:stretch/>
        </p:blipFill>
        <p:spPr>
          <a:xfrm>
            <a:off x="2018411" y="317241"/>
            <a:ext cx="9570209" cy="5943600"/>
          </a:xfrm>
          <a:prstGeom prst="rect">
            <a:avLst/>
          </a:prstGeom>
          <a:ln>
            <a:solidFill>
              <a:schemeClr val="tx1"/>
            </a:solidFill>
          </a:ln>
        </p:spPr>
      </p:pic>
      <p:sp>
        <p:nvSpPr>
          <p:cNvPr id="3" name="Rectangle 2"/>
          <p:cNvSpPr/>
          <p:nvPr/>
        </p:nvSpPr>
        <p:spPr>
          <a:xfrm rot="16200000">
            <a:off x="-2167146" y="2515293"/>
            <a:ext cx="6393024" cy="1754326"/>
          </a:xfrm>
          <a:prstGeom prst="rect">
            <a:avLst/>
          </a:prstGeom>
        </p:spPr>
        <p:txBody>
          <a:bodyPr wrap="square">
            <a:spAutoFit/>
          </a:bodyPr>
          <a:lstStyle/>
          <a:p>
            <a:r>
              <a:rPr lang="en-US" dirty="0">
                <a:solidFill>
                  <a:srgbClr val="000000"/>
                </a:solidFill>
                <a:latin typeface="Arial" panose="020B0604020202020204" pitchFamily="34" charset="0"/>
              </a:rPr>
              <a:t>Figure 56.—Photograph showing at left, the inundation of a vehicle parked near the base of the waste-rock dump, and on the right water overwhelming the access road and cascading down into the North Fork of Cement Creek (still frame extracted from a video taken on August 5, 2015, at approximately 10:57 a.m.). </a:t>
            </a:r>
            <a:endParaRPr lang="en-US" dirty="0"/>
          </a:p>
        </p:txBody>
      </p:sp>
      <p:pic>
        <p:nvPicPr>
          <p:cNvPr id="4" name="Picture 3"/>
          <p:cNvPicPr>
            <a:picLocks noChangeAspect="1"/>
          </p:cNvPicPr>
          <p:nvPr/>
        </p:nvPicPr>
        <p:blipFill>
          <a:blip r:embed="rId3"/>
          <a:stretch>
            <a:fillRect/>
          </a:stretch>
        </p:blipFill>
        <p:spPr>
          <a:xfrm>
            <a:off x="10616682" y="29702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17752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b="1" dirty="0"/>
              <a:t>Actions Taken After the Release to Repair and Stabilize the Site </a:t>
            </a:r>
            <a:endParaRPr lang="en-US" dirty="0"/>
          </a:p>
        </p:txBody>
      </p:sp>
      <p:sp>
        <p:nvSpPr>
          <p:cNvPr id="3" name="Content Placeholder 2"/>
          <p:cNvSpPr>
            <a:spLocks noGrp="1"/>
          </p:cNvSpPr>
          <p:nvPr>
            <p:ph idx="1"/>
          </p:nvPr>
        </p:nvSpPr>
        <p:spPr>
          <a:xfrm>
            <a:off x="838200" y="2256453"/>
            <a:ext cx="9612086" cy="3920510"/>
          </a:xfrm>
        </p:spPr>
        <p:txBody>
          <a:bodyPr>
            <a:normAutofit/>
          </a:bodyPr>
          <a:lstStyle/>
          <a:p>
            <a:r>
              <a:rPr lang="en-US" dirty="0"/>
              <a:t>EPA called down for the roads to be blocked where the stream crosses them, which was promptly accomplished. </a:t>
            </a:r>
          </a:p>
          <a:p>
            <a:r>
              <a:rPr lang="en-US" dirty="0"/>
              <a:t>They also had word passed on to people in Silverton…</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213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7310" y="467308"/>
            <a:ext cx="9070616" cy="5943600"/>
          </a:xfrm>
          <a:prstGeom prst="rect">
            <a:avLst/>
          </a:prstGeom>
          <a:ln>
            <a:solidFill>
              <a:schemeClr val="tx1"/>
            </a:solidFill>
          </a:ln>
        </p:spPr>
      </p:pic>
      <p:sp>
        <p:nvSpPr>
          <p:cNvPr id="3" name="Rectangle 2"/>
          <p:cNvSpPr/>
          <p:nvPr/>
        </p:nvSpPr>
        <p:spPr>
          <a:xfrm rot="16200000">
            <a:off x="-2269671" y="2700444"/>
            <a:ext cx="6374364" cy="1477328"/>
          </a:xfrm>
          <a:prstGeom prst="rect">
            <a:avLst/>
          </a:prstGeom>
        </p:spPr>
        <p:txBody>
          <a:bodyPr wrap="square">
            <a:spAutoFit/>
          </a:bodyPr>
          <a:lstStyle/>
          <a:p>
            <a:r>
              <a:rPr lang="en-US" dirty="0">
                <a:solidFill>
                  <a:srgbClr val="000000"/>
                </a:solidFill>
                <a:latin typeface="Arial" panose="020B0604020202020204" pitchFamily="34" charset="0"/>
              </a:rPr>
              <a:t>Figure 63.—Photograph showing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on August 16, 2015, with an 80-ft long (four 20-foot segments) turquoise-colored 24-inch outside-diameter drain pipe inserted into the </a:t>
            </a:r>
            <a:r>
              <a:rPr lang="en-US" dirty="0" err="1">
                <a:solidFill>
                  <a:srgbClr val="000000"/>
                </a:solidFill>
                <a:latin typeface="Arial" panose="020B0604020202020204" pitchFamily="34" charset="0"/>
              </a:rPr>
              <a:t>adit</a:t>
            </a:r>
            <a:r>
              <a:rPr lang="en-US" dirty="0">
                <a:solidFill>
                  <a:srgbClr val="000000"/>
                </a:solidFill>
                <a:latin typeface="Arial" panose="020B0604020202020204" pitchFamily="34" charset="0"/>
              </a:rPr>
              <a:t> opening. An 8-inch inside-diameter black HDPE pipe has been inserted into the 24-inch diameter pipe. </a:t>
            </a:r>
            <a:endParaRPr lang="en-US" dirty="0"/>
          </a:p>
        </p:txBody>
      </p:sp>
      <p:pic>
        <p:nvPicPr>
          <p:cNvPr id="4" name="Picture 3"/>
          <p:cNvPicPr>
            <a:picLocks noChangeAspect="1"/>
          </p:cNvPicPr>
          <p:nvPr/>
        </p:nvPicPr>
        <p:blipFill>
          <a:blip r:embed="rId3"/>
          <a:stretch>
            <a:fillRect/>
          </a:stretch>
        </p:blipFill>
        <p:spPr>
          <a:xfrm>
            <a:off x="10616682" y="29702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97513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HOW COULD THIS HAVE HAPPENED?</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259643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b="1" dirty="0"/>
              <a:t>Engineering Analysis </a:t>
            </a:r>
            <a:endParaRPr lang="en-US" dirty="0"/>
          </a:p>
        </p:txBody>
      </p:sp>
      <p:sp>
        <p:nvSpPr>
          <p:cNvPr id="3" name="Content Placeholder 2"/>
          <p:cNvSpPr>
            <a:spLocks noGrp="1"/>
          </p:cNvSpPr>
          <p:nvPr>
            <p:ph idx="1"/>
          </p:nvPr>
        </p:nvSpPr>
        <p:spPr>
          <a:xfrm>
            <a:off x="838200" y="2256453"/>
            <a:ext cx="9612086" cy="3920510"/>
          </a:xfrm>
        </p:spPr>
        <p:txBody>
          <a:bodyPr>
            <a:normAutofit/>
          </a:bodyPr>
          <a:lstStyle/>
          <a:p>
            <a:r>
              <a:rPr lang="en-US" dirty="0"/>
              <a:t>A cursory engineering analysis of the incident was performed by the evaluation team to examine potential failure modes, extent of the mine pool as it relates to the water pressure at the plug and the volume of discharge as a consequence of plug failure, likely soil properties and the effect on flow through the backfill plug, and stability of the backfill plug.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8495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Potential Failure Mode</a:t>
            </a:r>
          </a:p>
        </p:txBody>
      </p:sp>
      <p:sp>
        <p:nvSpPr>
          <p:cNvPr id="3" name="Content Placeholder 2"/>
          <p:cNvSpPr>
            <a:spLocks noGrp="1"/>
          </p:cNvSpPr>
          <p:nvPr>
            <p:ph idx="1"/>
          </p:nvPr>
        </p:nvSpPr>
        <p:spPr>
          <a:xfrm>
            <a:off x="838200" y="2256453"/>
            <a:ext cx="9612086" cy="3920510"/>
          </a:xfrm>
        </p:spPr>
        <p:txBody>
          <a:bodyPr>
            <a:normAutofit/>
          </a:bodyPr>
          <a:lstStyle/>
          <a:p>
            <a:r>
              <a:rPr lang="en-US" dirty="0"/>
              <a:t>FIVE possible failure modes explored</a:t>
            </a:r>
          </a:p>
          <a:p>
            <a:pPr marL="0" indent="0">
              <a:buNone/>
            </a:pPr>
            <a:r>
              <a:rPr lang="en-US" u="sng" dirty="0"/>
              <a:t>Determination:</a:t>
            </a:r>
          </a:p>
          <a:p>
            <a:r>
              <a:rPr lang="en-US" b="1" dirty="0"/>
              <a:t>Excavation Induced Failure </a:t>
            </a:r>
            <a:r>
              <a:rPr lang="en-US" dirty="0"/>
              <a:t>– While attempting to open a blocked mine the seepage pathway is shortened and one of the previous failure modes (instability) is triggered. </a:t>
            </a:r>
          </a:p>
        </p:txBody>
      </p:sp>
      <p:pic>
        <p:nvPicPr>
          <p:cNvPr id="4" name="Picture 3"/>
          <p:cNvPicPr>
            <a:picLocks noChangeAspect="1"/>
          </p:cNvPicPr>
          <p:nvPr/>
        </p:nvPicPr>
        <p:blipFill>
          <a:blip r:embed="rId2"/>
          <a:stretch>
            <a:fillRect/>
          </a:stretch>
        </p:blipFill>
        <p:spPr>
          <a:xfrm>
            <a:off x="10569465" y="42765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86333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999" y="2888876"/>
            <a:ext cx="5486400" cy="2224836"/>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93824"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lstStyle/>
          <a:p>
            <a:pPr algn="r"/>
            <a:r>
              <a:rPr lang="en-US" dirty="0"/>
              <a:t>Extent of the Mine Pool</a:t>
            </a:r>
          </a:p>
        </p:txBody>
      </p:sp>
      <p:sp>
        <p:nvSpPr>
          <p:cNvPr id="6" name="Content Placeholder 5"/>
          <p:cNvSpPr>
            <a:spLocks noGrp="1"/>
          </p:cNvSpPr>
          <p:nvPr>
            <p:ph idx="1"/>
          </p:nvPr>
        </p:nvSpPr>
        <p:spPr>
          <a:xfrm>
            <a:off x="6166884" y="1825625"/>
            <a:ext cx="5699051" cy="4351338"/>
          </a:xfrm>
        </p:spPr>
        <p:txBody>
          <a:bodyPr>
            <a:normAutofit fontScale="85000" lnSpcReduction="20000"/>
          </a:bodyPr>
          <a:lstStyle/>
          <a:p>
            <a:r>
              <a:rPr lang="en-US" dirty="0"/>
              <a:t>The EPA project team assumed that the </a:t>
            </a:r>
            <a:r>
              <a:rPr lang="en-US" dirty="0" err="1"/>
              <a:t>adit</a:t>
            </a:r>
            <a:r>
              <a:rPr lang="en-US" dirty="0"/>
              <a:t> was not full to the top with water based on visual observations made on September 11, 2014, and again on August 4 and August 5, 2015. </a:t>
            </a:r>
          </a:p>
          <a:p>
            <a:r>
              <a:rPr lang="en-US" dirty="0"/>
              <a:t>The indirect evidence about the water level in the mine appeared persuasive</a:t>
            </a:r>
          </a:p>
          <a:p>
            <a:r>
              <a:rPr lang="en-US" dirty="0"/>
              <a:t>The prospect of drilling into the mine from above was far more challenging than at Red and Bonita. </a:t>
            </a:r>
          </a:p>
          <a:p>
            <a:r>
              <a:rPr lang="en-US" dirty="0"/>
              <a:t>Water from the </a:t>
            </a:r>
            <a:r>
              <a:rPr lang="en-US" dirty="0" err="1"/>
              <a:t>adit</a:t>
            </a:r>
            <a:r>
              <a:rPr lang="en-US" dirty="0"/>
              <a:t> was flowing through the lower portion of the backfill at a rate of 69 </a:t>
            </a:r>
            <a:r>
              <a:rPr lang="en-US" dirty="0" err="1"/>
              <a:t>gpm</a:t>
            </a:r>
            <a:r>
              <a:rPr lang="en-US" dirty="0"/>
              <a:t> giving the impression that there was a free flowing system and that water was not rising in the mine pool. </a:t>
            </a:r>
          </a:p>
        </p:txBody>
      </p:sp>
    </p:spTree>
    <p:extLst>
      <p:ext uri="{BB962C8B-B14F-4D97-AF65-F5344CB8AC3E}">
        <p14:creationId xmlns:p14="http://schemas.microsoft.com/office/powerpoint/2010/main" val="1053549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999" y="2888876"/>
            <a:ext cx="5486400" cy="2224836"/>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93824" y="250371"/>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pPr algn="r"/>
            <a:r>
              <a:rPr lang="en-US" sz="4800" b="1" dirty="0"/>
              <a:t>ERRORS IN JUDGMENT</a:t>
            </a:r>
          </a:p>
        </p:txBody>
      </p:sp>
      <p:sp>
        <p:nvSpPr>
          <p:cNvPr id="6" name="Content Placeholder 5"/>
          <p:cNvSpPr>
            <a:spLocks noGrp="1"/>
          </p:cNvSpPr>
          <p:nvPr>
            <p:ph idx="1"/>
          </p:nvPr>
        </p:nvSpPr>
        <p:spPr>
          <a:xfrm>
            <a:off x="6166884" y="1825625"/>
            <a:ext cx="5699051" cy="4351338"/>
          </a:xfrm>
        </p:spPr>
        <p:txBody>
          <a:bodyPr>
            <a:normAutofit/>
          </a:bodyPr>
          <a:lstStyle/>
          <a:p>
            <a:pPr marL="514350" indent="-514350">
              <a:buFont typeface="+mj-lt"/>
              <a:buAutoNum type="arabicPeriod"/>
            </a:pPr>
            <a:r>
              <a:rPr lang="en-US" dirty="0"/>
              <a:t>Incorrect interpretation of extent of the mine pool </a:t>
            </a:r>
          </a:p>
          <a:p>
            <a:pPr marL="514350" indent="-514350">
              <a:buFont typeface="+mj-lt"/>
              <a:buAutoNum type="arabicPeriod"/>
            </a:pPr>
            <a:r>
              <a:rPr lang="en-US" dirty="0"/>
              <a:t>Incorrect interpretation of evidence for flow attenuation</a:t>
            </a:r>
          </a:p>
          <a:p>
            <a:pPr marL="514350" indent="-514350">
              <a:buFont typeface="+mj-lt"/>
              <a:buAutoNum type="arabicPeriod"/>
            </a:pPr>
            <a:r>
              <a:rPr lang="en-US" dirty="0"/>
              <a:t>Incorrect interpretation of potential for failure of the earth “plug”</a:t>
            </a:r>
          </a:p>
          <a:p>
            <a:pPr marL="514350" indent="-514350">
              <a:buFont typeface="+mj-lt"/>
              <a:buAutoNum type="arabicPeriod"/>
            </a:pPr>
            <a:r>
              <a:rPr lang="en-US" dirty="0"/>
              <a:t>Due consideration of the current state of practice in abandoned mine reclamation</a:t>
            </a:r>
          </a:p>
        </p:txBody>
      </p:sp>
    </p:spTree>
    <p:extLst>
      <p:ext uri="{BB962C8B-B14F-4D97-AF65-F5344CB8AC3E}">
        <p14:creationId xmlns:p14="http://schemas.microsoft.com/office/powerpoint/2010/main" val="1454665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Disaster Zone</a:t>
            </a:r>
            <a:br>
              <a:rPr lang="en-US" dirty="0"/>
            </a:br>
            <a:r>
              <a:rPr lang="en-US" sz="3200" dirty="0"/>
              <a:t>Incident Summary: Gold King Mine Spill </a:t>
            </a:r>
            <a:endParaRPr lang="en-US" dirty="0"/>
          </a:p>
        </p:txBody>
      </p:sp>
      <p:sp>
        <p:nvSpPr>
          <p:cNvPr id="5" name="Content Placeholder 4"/>
          <p:cNvSpPr>
            <a:spLocks noGrp="1"/>
          </p:cNvSpPr>
          <p:nvPr>
            <p:ph idx="1"/>
          </p:nvPr>
        </p:nvSpPr>
        <p:spPr>
          <a:xfrm>
            <a:off x="838200" y="1825625"/>
            <a:ext cx="5086739" cy="4351338"/>
          </a:xfrm>
        </p:spPr>
        <p:txBody>
          <a:bodyPr>
            <a:normAutofit/>
          </a:bodyPr>
          <a:lstStyle/>
          <a:p>
            <a:r>
              <a:rPr lang="en-US" dirty="0"/>
              <a:t>Governor of Colorado John Hickenlooper declared the affected area a disaster zone. The spill affects waterways of municipalities in the states of Colorado, New Mexico, and Utah, as well as the Navajo Nation. </a:t>
            </a:r>
          </a:p>
          <a:p>
            <a:endParaRPr lang="en-US" dirty="0"/>
          </a:p>
        </p:txBody>
      </p:sp>
      <p:pic>
        <p:nvPicPr>
          <p:cNvPr id="2" name="Picture 1"/>
          <p:cNvPicPr>
            <a:picLocks noChangeAspect="1"/>
          </p:cNvPicPr>
          <p:nvPr/>
        </p:nvPicPr>
        <p:blipFill>
          <a:blip r:embed="rId2"/>
          <a:stretch>
            <a:fillRect/>
          </a:stretch>
        </p:blipFill>
        <p:spPr>
          <a:xfrm>
            <a:off x="6317344" y="1907325"/>
            <a:ext cx="5486400" cy="3815542"/>
          </a:xfrm>
          <a:prstGeom prst="rect">
            <a:avLst/>
          </a:prstGeom>
          <a:ln>
            <a:solidFill>
              <a:schemeClr val="tx1"/>
            </a:solidFill>
          </a:ln>
        </p:spPr>
      </p:pic>
      <p:sp>
        <p:nvSpPr>
          <p:cNvPr id="6" name="TextBox 5"/>
          <p:cNvSpPr txBox="1"/>
          <p:nvPr/>
        </p:nvSpPr>
        <p:spPr>
          <a:xfrm>
            <a:off x="6317344" y="5754838"/>
            <a:ext cx="2193934" cy="369332"/>
          </a:xfrm>
          <a:prstGeom prst="rect">
            <a:avLst/>
          </a:prstGeom>
          <a:noFill/>
        </p:spPr>
        <p:txBody>
          <a:bodyPr wrap="none" rtlCol="0">
            <a:spAutoFit/>
          </a:bodyPr>
          <a:lstStyle/>
          <a:p>
            <a:r>
              <a:rPr lang="en-US" sz="1400" i="1" dirty="0"/>
              <a:t>Image Source: </a:t>
            </a:r>
            <a:r>
              <a:rPr lang="en-US" dirty="0"/>
              <a:t>Wikipedia</a:t>
            </a:r>
          </a:p>
        </p:txBody>
      </p:sp>
    </p:spTree>
    <p:extLst>
      <p:ext uri="{BB962C8B-B14F-4D97-AF65-F5344CB8AC3E}">
        <p14:creationId xmlns:p14="http://schemas.microsoft.com/office/powerpoint/2010/main" val="20465303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mean by critical thinking?</a:t>
            </a:r>
          </a:p>
        </p:txBody>
      </p:sp>
      <p:sp>
        <p:nvSpPr>
          <p:cNvPr id="3" name="Content Placeholder 2"/>
          <p:cNvSpPr>
            <a:spLocks noGrp="1"/>
          </p:cNvSpPr>
          <p:nvPr>
            <p:ph idx="1"/>
          </p:nvPr>
        </p:nvSpPr>
        <p:spPr/>
        <p:txBody>
          <a:bodyPr/>
          <a:lstStyle/>
          <a:p>
            <a:pPr>
              <a:lnSpc>
                <a:spcPct val="100000"/>
              </a:lnSpc>
              <a:spcBef>
                <a:spcPts val="0"/>
              </a:spcBef>
            </a:pPr>
            <a:r>
              <a:rPr lang="en-US" b="1" dirty="0"/>
              <a:t>Critical thinking </a:t>
            </a:r>
            <a:r>
              <a:rPr lang="en-US" dirty="0"/>
              <a:t>means making reasoned judgments that are logical and well-thought out. It is a way of thinking in which you don't simply accept all arguments and conclusions you are exposed to but rather have an attitude involving questioning such arguments and conclusions.</a:t>
            </a:r>
          </a:p>
          <a:p>
            <a:pPr marL="0" indent="0" algn="r">
              <a:buNone/>
            </a:pPr>
            <a:r>
              <a:rPr lang="en-US" dirty="0"/>
              <a:t>~ Tara </a:t>
            </a:r>
            <a:r>
              <a:rPr lang="en-US" dirty="0" err="1"/>
              <a:t>DeLecce</a:t>
            </a:r>
            <a:endParaRPr lang="en-US" dirty="0"/>
          </a:p>
        </p:txBody>
      </p:sp>
    </p:spTree>
    <p:extLst>
      <p:ext uri="{BB962C8B-B14F-4D97-AF65-F5344CB8AC3E}">
        <p14:creationId xmlns:p14="http://schemas.microsoft.com/office/powerpoint/2010/main" val="1356563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result of critical thinking?</a:t>
            </a:r>
          </a:p>
        </p:txBody>
      </p:sp>
      <p:sp>
        <p:nvSpPr>
          <p:cNvPr id="3" name="Content Placeholder 2"/>
          <p:cNvSpPr>
            <a:spLocks noGrp="1"/>
          </p:cNvSpPr>
          <p:nvPr>
            <p:ph idx="1"/>
          </p:nvPr>
        </p:nvSpPr>
        <p:spPr>
          <a:xfrm>
            <a:off x="838200" y="1589903"/>
            <a:ext cx="10515600" cy="4777946"/>
          </a:xfrm>
        </p:spPr>
        <p:txBody>
          <a:bodyPr>
            <a:normAutofit fontScale="92500" lnSpcReduction="10000"/>
          </a:bodyPr>
          <a:lstStyle/>
          <a:p>
            <a:pPr marL="0" indent="0">
              <a:buNone/>
            </a:pPr>
            <a:r>
              <a:rPr lang="en-US" b="1" dirty="0"/>
              <a:t>A well-cultivated critical thinker:</a:t>
            </a:r>
            <a:endParaRPr lang="en-US" dirty="0"/>
          </a:p>
          <a:p>
            <a:r>
              <a:rPr lang="en-US" dirty="0"/>
              <a:t>Raises vital questions and problems, formulating them clearly and precisely</a:t>
            </a:r>
          </a:p>
          <a:p>
            <a:r>
              <a:rPr lang="en-US" dirty="0"/>
              <a:t>Gathers and assesses relevant information, using abstract ideas to interpret it effectively</a:t>
            </a:r>
          </a:p>
          <a:p>
            <a:r>
              <a:rPr lang="en-US" dirty="0"/>
              <a:t>Comes to well-reasoned conclusions and solutions, testing them against relevant criteria and standards</a:t>
            </a:r>
          </a:p>
          <a:p>
            <a:r>
              <a:rPr lang="en-US" dirty="0"/>
              <a:t>Thinks open-mindedly within alternative systems of thought, recognizing and assessing, as needs be, their assumptions, implications, and practical consequences</a:t>
            </a:r>
          </a:p>
          <a:p>
            <a:r>
              <a:rPr lang="en-US" dirty="0"/>
              <a:t>Communicates effectively with others in figuring out solutions to complex problems</a:t>
            </a:r>
          </a:p>
          <a:p>
            <a:pPr marL="0" indent="0" algn="r">
              <a:buNone/>
            </a:pPr>
            <a:r>
              <a:rPr lang="en-US" dirty="0"/>
              <a:t>~ The Foundation for Critical Thinking</a:t>
            </a:r>
          </a:p>
          <a:p>
            <a:endParaRPr lang="en-US" dirty="0"/>
          </a:p>
        </p:txBody>
      </p:sp>
    </p:spTree>
    <p:extLst>
      <p:ext uri="{BB962C8B-B14F-4D97-AF65-F5344CB8AC3E}">
        <p14:creationId xmlns:p14="http://schemas.microsoft.com/office/powerpoint/2010/main" val="23355303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CONCLUSIONS</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132552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8842" y="2475617"/>
            <a:ext cx="5486400" cy="3425687"/>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a:t>
            </a:r>
          </a:p>
        </p:txBody>
      </p:sp>
      <p:sp>
        <p:nvSpPr>
          <p:cNvPr id="6" name="Content Placeholder 5"/>
          <p:cNvSpPr>
            <a:spLocks noGrp="1"/>
          </p:cNvSpPr>
          <p:nvPr>
            <p:ph idx="1"/>
          </p:nvPr>
        </p:nvSpPr>
        <p:spPr>
          <a:xfrm>
            <a:off x="838200" y="1825625"/>
            <a:ext cx="5084135" cy="4351338"/>
          </a:xfrm>
        </p:spPr>
        <p:txBody>
          <a:bodyPr>
            <a:normAutofit/>
          </a:bodyPr>
          <a:lstStyle/>
          <a:p>
            <a:pPr marL="514350" indent="-514350">
              <a:buFont typeface="+mj-lt"/>
              <a:buAutoNum type="arabicPeriod"/>
            </a:pPr>
            <a:r>
              <a:rPr lang="en-US" dirty="0"/>
              <a:t>The </a:t>
            </a:r>
            <a:r>
              <a:rPr lang="en-US" u="sng" dirty="0"/>
              <a:t>final events</a:t>
            </a:r>
            <a:r>
              <a:rPr lang="en-US" dirty="0"/>
              <a:t> leading to the blowout and uncontrolled release of water occurred because of a combination of </a:t>
            </a:r>
          </a:p>
          <a:p>
            <a:pPr marL="971550" lvl="1" indent="-514350">
              <a:buFont typeface="+mj-lt"/>
              <a:buAutoNum type="alphaUcPeriod"/>
            </a:pPr>
            <a:r>
              <a:rPr lang="en-US" dirty="0"/>
              <a:t>An inadequately designed closure of the mine portal in 2009 and </a:t>
            </a:r>
          </a:p>
          <a:p>
            <a:pPr marL="971550" lvl="1" indent="-514350">
              <a:buFont typeface="+mj-lt"/>
              <a:buAutoNum type="alphaUcPeriod"/>
            </a:pPr>
            <a:r>
              <a:rPr lang="en-US" dirty="0"/>
              <a:t>A misinterpretation of the groundwater conditions when reopening the mine portal in 2014 and 2015. </a:t>
            </a:r>
          </a:p>
        </p:txBody>
      </p:sp>
      <p:sp>
        <p:nvSpPr>
          <p:cNvPr id="3" name="Rectangle 2">
            <a:extLst>
              <a:ext uri="{FF2B5EF4-FFF2-40B4-BE49-F238E27FC236}">
                <a16:creationId xmlns:a16="http://schemas.microsoft.com/office/drawing/2014/main" id="{52A91435-95EF-40CF-8835-C4622293AC90}"/>
              </a:ext>
            </a:extLst>
          </p:cNvPr>
          <p:cNvSpPr/>
          <p:nvPr/>
        </p:nvSpPr>
        <p:spPr>
          <a:xfrm>
            <a:off x="1862667" y="4521200"/>
            <a:ext cx="3335866" cy="66040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769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8842" y="2475617"/>
            <a:ext cx="5486400" cy="3425687"/>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 cont’d</a:t>
            </a:r>
          </a:p>
        </p:txBody>
      </p:sp>
      <p:sp>
        <p:nvSpPr>
          <p:cNvPr id="6" name="Content Placeholder 5"/>
          <p:cNvSpPr>
            <a:spLocks noGrp="1"/>
          </p:cNvSpPr>
          <p:nvPr>
            <p:ph idx="1"/>
          </p:nvPr>
        </p:nvSpPr>
        <p:spPr>
          <a:xfrm>
            <a:off x="799214" y="1562986"/>
            <a:ext cx="5296786" cy="4979491"/>
          </a:xfrm>
        </p:spPr>
        <p:txBody>
          <a:bodyPr>
            <a:normAutofit fontScale="85000" lnSpcReduction="20000"/>
          </a:bodyPr>
          <a:lstStyle/>
          <a:p>
            <a:pPr marL="514350" indent="-514350">
              <a:buFont typeface="+mj-lt"/>
              <a:buAutoNum type="arabicPeriod" startAt="2"/>
            </a:pPr>
            <a:r>
              <a:rPr lang="en-US" dirty="0"/>
              <a:t>EPA, in consultation with DRMS, concluded that the </a:t>
            </a:r>
            <a:r>
              <a:rPr lang="en-US" dirty="0" err="1"/>
              <a:t>adit</a:t>
            </a:r>
            <a:r>
              <a:rPr lang="en-US" dirty="0"/>
              <a:t> was partially full of water based excavations made into the downstream side of backfill placed at the portal. </a:t>
            </a:r>
          </a:p>
          <a:p>
            <a:r>
              <a:rPr lang="en-US" dirty="0" err="1"/>
              <a:t>Adit</a:t>
            </a:r>
            <a:r>
              <a:rPr lang="en-US" dirty="0"/>
              <a:t> seepage was observed in the downstream excavations to be emerging at an elevation about 6 feet above the </a:t>
            </a:r>
            <a:r>
              <a:rPr lang="en-US" dirty="0" err="1"/>
              <a:t>adit</a:t>
            </a:r>
            <a:r>
              <a:rPr lang="en-US" dirty="0"/>
              <a:t> floor. </a:t>
            </a:r>
          </a:p>
          <a:p>
            <a:r>
              <a:rPr lang="en-US" dirty="0"/>
              <a:t>It was incorrectly concluded that the water level inside the mine was at a similar elevation, a few feet below the top of the </a:t>
            </a:r>
            <a:r>
              <a:rPr lang="en-US" dirty="0" err="1"/>
              <a:t>adit</a:t>
            </a:r>
            <a:r>
              <a:rPr lang="en-US" dirty="0"/>
              <a:t> roof. </a:t>
            </a:r>
          </a:p>
          <a:p>
            <a:r>
              <a:rPr lang="en-US" dirty="0"/>
              <a:t>This error resulted in development of a plan to open the mine in a manner that appeared to guard against blowout but instead led directly to the failure. </a:t>
            </a:r>
          </a:p>
        </p:txBody>
      </p:sp>
      <p:sp>
        <p:nvSpPr>
          <p:cNvPr id="7" name="Rectangle 6">
            <a:extLst>
              <a:ext uri="{FF2B5EF4-FFF2-40B4-BE49-F238E27FC236}">
                <a16:creationId xmlns:a16="http://schemas.microsoft.com/office/drawing/2014/main" id="{BD65EB6B-6F10-49D4-9AB4-40EAE14D3D93}"/>
              </a:ext>
            </a:extLst>
          </p:cNvPr>
          <p:cNvSpPr/>
          <p:nvPr/>
        </p:nvSpPr>
        <p:spPr>
          <a:xfrm>
            <a:off x="1913467" y="4052731"/>
            <a:ext cx="3335866" cy="66040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26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8842" y="2475617"/>
            <a:ext cx="5486400" cy="3425687"/>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 cont’d</a:t>
            </a:r>
          </a:p>
        </p:txBody>
      </p:sp>
      <p:sp>
        <p:nvSpPr>
          <p:cNvPr id="6" name="Content Placeholder 5"/>
          <p:cNvSpPr>
            <a:spLocks noGrp="1"/>
          </p:cNvSpPr>
          <p:nvPr>
            <p:ph idx="1"/>
          </p:nvPr>
        </p:nvSpPr>
        <p:spPr>
          <a:xfrm>
            <a:off x="799214" y="1562986"/>
            <a:ext cx="5296786" cy="4979491"/>
          </a:xfrm>
        </p:spPr>
        <p:txBody>
          <a:bodyPr>
            <a:normAutofit fontScale="85000" lnSpcReduction="20000"/>
          </a:bodyPr>
          <a:lstStyle/>
          <a:p>
            <a:pPr marL="514350" indent="-514350">
              <a:buFont typeface="+mj-lt"/>
              <a:buAutoNum type="arabicPeriod" startAt="3"/>
            </a:pPr>
            <a:r>
              <a:rPr lang="en-US" dirty="0"/>
              <a:t>The collapsed material in the </a:t>
            </a:r>
            <a:r>
              <a:rPr lang="en-US" dirty="0" err="1"/>
              <a:t>adit</a:t>
            </a:r>
            <a:r>
              <a:rPr lang="en-US" dirty="0"/>
              <a:t> and the backfill added in 2009 were derived from the collapsed rock and soil that contained a significant amount of clay. </a:t>
            </a:r>
          </a:p>
          <a:p>
            <a:r>
              <a:rPr lang="en-US" dirty="0"/>
              <a:t>It was not a typical roof collapse comprised mostly of </a:t>
            </a:r>
            <a:r>
              <a:rPr lang="en-US" dirty="0" err="1"/>
              <a:t>cohesionless</a:t>
            </a:r>
            <a:r>
              <a:rPr lang="en-US" dirty="0"/>
              <a:t>, broken rock. </a:t>
            </a:r>
          </a:p>
          <a:p>
            <a:r>
              <a:rPr lang="en-US" dirty="0"/>
              <a:t>The clay content contributed to the significant attenuation (head loss) of flow in the collapsed debris and backfill as the mine water flowed through it. </a:t>
            </a:r>
          </a:p>
          <a:p>
            <a:r>
              <a:rPr lang="en-US" dirty="0"/>
              <a:t>In addition, deposition of iron-</a:t>
            </a:r>
            <a:r>
              <a:rPr lang="en-US" dirty="0" err="1"/>
              <a:t>oxyhydroxide</a:t>
            </a:r>
            <a:r>
              <a:rPr lang="en-US" dirty="0"/>
              <a:t> sediment inside the mine likely contributed to additional reductions in the seepage flow </a:t>
            </a:r>
          </a:p>
        </p:txBody>
      </p:sp>
      <p:sp>
        <p:nvSpPr>
          <p:cNvPr id="7" name="Rectangle 6">
            <a:extLst>
              <a:ext uri="{FF2B5EF4-FFF2-40B4-BE49-F238E27FC236}">
                <a16:creationId xmlns:a16="http://schemas.microsoft.com/office/drawing/2014/main" id="{CCD8532A-EAE6-49EC-AAC1-36EB61975156}"/>
              </a:ext>
            </a:extLst>
          </p:cNvPr>
          <p:cNvSpPr/>
          <p:nvPr/>
        </p:nvSpPr>
        <p:spPr>
          <a:xfrm>
            <a:off x="1845734" y="2956283"/>
            <a:ext cx="3335866" cy="66040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32330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 cont’d</a:t>
            </a:r>
          </a:p>
        </p:txBody>
      </p:sp>
      <p:sp>
        <p:nvSpPr>
          <p:cNvPr id="6" name="Content Placeholder 5"/>
          <p:cNvSpPr>
            <a:spLocks noGrp="1"/>
          </p:cNvSpPr>
          <p:nvPr>
            <p:ph idx="1"/>
          </p:nvPr>
        </p:nvSpPr>
        <p:spPr>
          <a:xfrm>
            <a:off x="799214" y="1562986"/>
            <a:ext cx="5296786" cy="4979491"/>
          </a:xfrm>
        </p:spPr>
        <p:txBody>
          <a:bodyPr>
            <a:normAutofit/>
          </a:bodyPr>
          <a:lstStyle/>
          <a:p>
            <a:pPr marL="514350" indent="-514350">
              <a:buFont typeface="+mj-lt"/>
              <a:buAutoNum type="arabicPeriod" startAt="4"/>
            </a:pPr>
            <a:r>
              <a:rPr lang="en-US" dirty="0"/>
              <a:t>After the EPA project team concluded that the </a:t>
            </a:r>
            <a:r>
              <a:rPr lang="en-US" dirty="0" err="1"/>
              <a:t>adit</a:t>
            </a:r>
            <a:r>
              <a:rPr lang="en-US" dirty="0"/>
              <a:t> was not full to the top with water, they implemented a plan to open the mine in a manner similar to the one used successfully to reopen the </a:t>
            </a:r>
            <a:r>
              <a:rPr lang="en-US" dirty="0" err="1"/>
              <a:t>adit</a:t>
            </a:r>
            <a:r>
              <a:rPr lang="en-US" dirty="0"/>
              <a:t> at the nearby Red and Bonita Mine in 2011. </a:t>
            </a:r>
          </a:p>
        </p:txBody>
      </p:sp>
      <p:pic>
        <p:nvPicPr>
          <p:cNvPr id="7" name="Picture 6"/>
          <p:cNvPicPr>
            <a:picLocks noChangeAspect="1"/>
          </p:cNvPicPr>
          <p:nvPr/>
        </p:nvPicPr>
        <p:blipFill>
          <a:blip r:embed="rId3"/>
          <a:stretch>
            <a:fillRect/>
          </a:stretch>
        </p:blipFill>
        <p:spPr>
          <a:xfrm>
            <a:off x="6262386" y="2497298"/>
            <a:ext cx="5486400" cy="3507221"/>
          </a:xfrm>
          <a:prstGeom prst="rect">
            <a:avLst/>
          </a:prstGeom>
          <a:ln>
            <a:solidFill>
              <a:schemeClr val="tx1"/>
            </a:solidFill>
          </a:ln>
        </p:spPr>
      </p:pic>
      <p:sp>
        <p:nvSpPr>
          <p:cNvPr id="8" name="Rectangle 7">
            <a:extLst>
              <a:ext uri="{FF2B5EF4-FFF2-40B4-BE49-F238E27FC236}">
                <a16:creationId xmlns:a16="http://schemas.microsoft.com/office/drawing/2014/main" id="{B4516B78-143D-44E2-BE17-BC1C10FDA6DC}"/>
              </a:ext>
            </a:extLst>
          </p:cNvPr>
          <p:cNvSpPr/>
          <p:nvPr/>
        </p:nvSpPr>
        <p:spPr>
          <a:xfrm>
            <a:off x="1388534" y="2768599"/>
            <a:ext cx="4580466" cy="1159934"/>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99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 cont’d</a:t>
            </a:r>
          </a:p>
        </p:txBody>
      </p:sp>
      <p:sp>
        <p:nvSpPr>
          <p:cNvPr id="6" name="Content Placeholder 5"/>
          <p:cNvSpPr>
            <a:spLocks noGrp="1"/>
          </p:cNvSpPr>
          <p:nvPr>
            <p:ph idx="1"/>
          </p:nvPr>
        </p:nvSpPr>
        <p:spPr>
          <a:xfrm>
            <a:off x="799214" y="1562986"/>
            <a:ext cx="5296786" cy="4979491"/>
          </a:xfrm>
        </p:spPr>
        <p:txBody>
          <a:bodyPr>
            <a:normAutofit fontScale="92500" lnSpcReduction="20000"/>
          </a:bodyPr>
          <a:lstStyle/>
          <a:p>
            <a:pPr marL="514350" indent="-514350">
              <a:buFont typeface="+mj-lt"/>
              <a:buAutoNum type="arabicPeriod" startAt="5"/>
            </a:pPr>
            <a:r>
              <a:rPr lang="en-US" dirty="0"/>
              <a:t>A </a:t>
            </a:r>
            <a:r>
              <a:rPr lang="en-US" sz="3500" dirty="0">
                <a:solidFill>
                  <a:srgbClr val="C00000"/>
                </a:solidFill>
              </a:rPr>
              <a:t>critical difference</a:t>
            </a:r>
            <a:r>
              <a:rPr lang="en-US" dirty="0"/>
              <a:t> between the Gold King plan and that used at the Red and Bonita Mine in 2011 was the use of a drill rig to bore into the mine from above to directly determine the level of the mine pool prior to excavating backfill at the portal. </a:t>
            </a:r>
          </a:p>
          <a:p>
            <a:r>
              <a:rPr lang="en-US" dirty="0"/>
              <a:t>Although this was apparently considered at Gold King, it was not done. </a:t>
            </a:r>
          </a:p>
          <a:p>
            <a:r>
              <a:rPr lang="en-US" dirty="0"/>
              <a:t>Had it been done, the plan to open the mine would have been revised, and the blowout would not have occurred. </a:t>
            </a:r>
          </a:p>
        </p:txBody>
      </p:sp>
      <p:pic>
        <p:nvPicPr>
          <p:cNvPr id="8" name="Picture 7"/>
          <p:cNvPicPr>
            <a:picLocks noChangeAspect="1"/>
          </p:cNvPicPr>
          <p:nvPr/>
        </p:nvPicPr>
        <p:blipFill>
          <a:blip r:embed="rId3"/>
          <a:stretch>
            <a:fillRect/>
          </a:stretch>
        </p:blipFill>
        <p:spPr>
          <a:xfrm>
            <a:off x="6258842" y="2691793"/>
            <a:ext cx="5486400" cy="2224836"/>
          </a:xfrm>
          <a:prstGeom prst="rect">
            <a:avLst/>
          </a:prstGeom>
          <a:ln>
            <a:solidFill>
              <a:schemeClr val="tx1"/>
            </a:solidFill>
          </a:ln>
        </p:spPr>
      </p:pic>
      <p:sp>
        <p:nvSpPr>
          <p:cNvPr id="7" name="Rectangle 6">
            <a:extLst>
              <a:ext uri="{FF2B5EF4-FFF2-40B4-BE49-F238E27FC236}">
                <a16:creationId xmlns:a16="http://schemas.microsoft.com/office/drawing/2014/main" id="{9B2FD084-0C36-4E9A-B00D-719AFE35F355}"/>
              </a:ext>
            </a:extLst>
          </p:cNvPr>
          <p:cNvSpPr/>
          <p:nvPr/>
        </p:nvSpPr>
        <p:spPr>
          <a:xfrm>
            <a:off x="1287922" y="1530739"/>
            <a:ext cx="3335866" cy="660400"/>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193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30225" y="362339"/>
            <a:ext cx="1415017" cy="1828800"/>
          </a:xfrm>
          <a:prstGeom prst="rect">
            <a:avLst/>
          </a:prstGeom>
          <a:ln>
            <a:solidFill>
              <a:schemeClr val="tx1"/>
            </a:solidFill>
          </a:ln>
          <a:effectLst>
            <a:outerShdw blurRad="50800" dist="38100" dir="2700000" algn="tl" rotWithShape="0">
              <a:prstClr val="black">
                <a:alpha val="40000"/>
              </a:prstClr>
            </a:outerShdw>
          </a:effectLst>
        </p:spPr>
      </p:pic>
      <p:sp>
        <p:nvSpPr>
          <p:cNvPr id="5" name="Title 4"/>
          <p:cNvSpPr>
            <a:spLocks noGrp="1"/>
          </p:cNvSpPr>
          <p:nvPr>
            <p:ph type="title"/>
          </p:nvPr>
        </p:nvSpPr>
        <p:spPr/>
        <p:txBody>
          <a:bodyPr>
            <a:normAutofit/>
          </a:bodyPr>
          <a:lstStyle/>
          <a:p>
            <a:r>
              <a:rPr lang="en-US" sz="5400" b="1" dirty="0"/>
              <a:t>FINDINGS, cont’d</a:t>
            </a:r>
          </a:p>
        </p:txBody>
      </p:sp>
      <p:sp>
        <p:nvSpPr>
          <p:cNvPr id="6" name="Content Placeholder 5"/>
          <p:cNvSpPr>
            <a:spLocks noGrp="1"/>
          </p:cNvSpPr>
          <p:nvPr>
            <p:ph idx="1"/>
          </p:nvPr>
        </p:nvSpPr>
        <p:spPr>
          <a:xfrm>
            <a:off x="799214" y="1562986"/>
            <a:ext cx="5296786" cy="4979491"/>
          </a:xfrm>
        </p:spPr>
        <p:txBody>
          <a:bodyPr>
            <a:normAutofit fontScale="85000" lnSpcReduction="10000"/>
          </a:bodyPr>
          <a:lstStyle/>
          <a:p>
            <a:pPr marL="514350" indent="-514350">
              <a:buFont typeface="+mj-lt"/>
              <a:buAutoNum type="arabicPeriod" startAt="6"/>
            </a:pPr>
            <a:r>
              <a:rPr lang="en-US" dirty="0"/>
              <a:t>The incident at Gold King Mine is somewhat emblematic of the current state of practice in abandoned mine remediation </a:t>
            </a:r>
          </a:p>
          <a:p>
            <a:r>
              <a:rPr lang="en-US" dirty="0"/>
              <a:t>The current state of practice... focuses attention on the environmental issues </a:t>
            </a:r>
          </a:p>
          <a:p>
            <a:r>
              <a:rPr lang="en-US" dirty="0"/>
              <a:t>Abandoned mine guidelines and manuals provide detailed guidance on environmental sampling, waste characterization, and water treatment</a:t>
            </a:r>
          </a:p>
          <a:p>
            <a:r>
              <a:rPr lang="en-US" dirty="0"/>
              <a:t>There is little appreciation for the engineering complexity of some abandoned mine projects that often require, but do not receive, a significant level of expertise </a:t>
            </a:r>
          </a:p>
        </p:txBody>
      </p:sp>
      <p:pic>
        <p:nvPicPr>
          <p:cNvPr id="8" name="Picture 7"/>
          <p:cNvPicPr>
            <a:picLocks noChangeAspect="1"/>
          </p:cNvPicPr>
          <p:nvPr/>
        </p:nvPicPr>
        <p:blipFill>
          <a:blip r:embed="rId3"/>
          <a:stretch>
            <a:fillRect/>
          </a:stretch>
        </p:blipFill>
        <p:spPr>
          <a:xfrm>
            <a:off x="6258842" y="2691793"/>
            <a:ext cx="5486400" cy="2224836"/>
          </a:xfrm>
          <a:prstGeom prst="rect">
            <a:avLst/>
          </a:prstGeom>
          <a:ln>
            <a:solidFill>
              <a:schemeClr val="tx1"/>
            </a:solidFill>
          </a:ln>
        </p:spPr>
      </p:pic>
      <p:sp>
        <p:nvSpPr>
          <p:cNvPr id="7" name="Rectangle 6">
            <a:extLst>
              <a:ext uri="{FF2B5EF4-FFF2-40B4-BE49-F238E27FC236}">
                <a16:creationId xmlns:a16="http://schemas.microsoft.com/office/drawing/2014/main" id="{1C82D2F2-4D4D-48A4-90A8-E48342A4A424}"/>
              </a:ext>
            </a:extLst>
          </p:cNvPr>
          <p:cNvSpPr/>
          <p:nvPr/>
        </p:nvSpPr>
        <p:spPr>
          <a:xfrm>
            <a:off x="1109133" y="4916629"/>
            <a:ext cx="4529667" cy="157624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696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RECOMMENDATIONS</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91989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7 News Report</a:t>
            </a:r>
            <a:br>
              <a:rPr lang="en-US" dirty="0"/>
            </a:br>
            <a:r>
              <a:rPr lang="en-US" sz="3200" dirty="0"/>
              <a:t>Denver, CO (8 August 2015)</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838132"/>
            <a:ext cx="8229600" cy="463838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86008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0992" cy="1325563"/>
          </a:xfrm>
        </p:spPr>
        <p:txBody>
          <a:bodyPr/>
          <a:lstStyle/>
          <a:p>
            <a:r>
              <a:rPr lang="en-US" dirty="0"/>
              <a:t>Recommendations</a:t>
            </a:r>
          </a:p>
        </p:txBody>
      </p:sp>
      <p:sp>
        <p:nvSpPr>
          <p:cNvPr id="3" name="Content Placeholder 2"/>
          <p:cNvSpPr>
            <a:spLocks noGrp="1"/>
          </p:cNvSpPr>
          <p:nvPr>
            <p:ph idx="1"/>
          </p:nvPr>
        </p:nvSpPr>
        <p:spPr>
          <a:xfrm>
            <a:off x="542260" y="1586601"/>
            <a:ext cx="10940903" cy="4335733"/>
          </a:xfrm>
        </p:spPr>
        <p:txBody>
          <a:bodyPr>
            <a:normAutofit fontScale="85000" lnSpcReduction="10000"/>
          </a:bodyPr>
          <a:lstStyle/>
          <a:p>
            <a:pPr marL="514350" indent="-514350">
              <a:buFont typeface="+mj-lt"/>
              <a:buAutoNum type="arabicPeriod"/>
            </a:pPr>
            <a:r>
              <a:rPr lang="en-US" dirty="0"/>
              <a:t>Because of the complexity of reopening a flooded abandoned mine, a         </a:t>
            </a:r>
            <a:r>
              <a:rPr lang="en-US" dirty="0">
                <a:highlight>
                  <a:srgbClr val="FFFF00"/>
                </a:highlight>
              </a:rPr>
              <a:t>potential failure modes analysis should be incorporated </a:t>
            </a:r>
            <a:r>
              <a:rPr lang="en-US" dirty="0"/>
              <a:t>into project            planning. </a:t>
            </a:r>
          </a:p>
          <a:p>
            <a:pPr marL="514350" indent="-514350">
              <a:buFont typeface="+mj-lt"/>
              <a:buAutoNum type="arabicPeriod"/>
            </a:pPr>
            <a:r>
              <a:rPr lang="en-US" dirty="0"/>
              <a:t>Before opening an abandoned mine </a:t>
            </a:r>
            <a:r>
              <a:rPr lang="en-US" dirty="0" err="1"/>
              <a:t>adit</a:t>
            </a:r>
            <a:r>
              <a:rPr lang="en-US" dirty="0"/>
              <a:t>, review mine maps, production records, dump size, and local history about the mine to evaluate the potential volume of mine workings. If the volume is large, </a:t>
            </a:r>
            <a:r>
              <a:rPr lang="en-US" dirty="0">
                <a:highlight>
                  <a:srgbClr val="FFFF00"/>
                </a:highlight>
              </a:rPr>
              <a:t>consider what would happen if there were an accidental release </a:t>
            </a:r>
            <a:r>
              <a:rPr lang="en-US" dirty="0"/>
              <a:t>and what could be done to protect against it. A downstream-consequences analysis should be a part of every complex mine remediation. </a:t>
            </a:r>
          </a:p>
          <a:p>
            <a:pPr marL="514350" indent="-514350">
              <a:buFont typeface="+mj-lt"/>
              <a:buAutoNum type="arabicPeriod"/>
            </a:pPr>
            <a:r>
              <a:rPr lang="en-US" dirty="0"/>
              <a:t>Water conditions within the mine should </a:t>
            </a:r>
            <a:r>
              <a:rPr lang="en-US" dirty="0">
                <a:highlight>
                  <a:srgbClr val="FFFF00"/>
                </a:highlight>
              </a:rPr>
              <a:t>be directly measured </a:t>
            </a:r>
            <a:r>
              <a:rPr lang="en-US" dirty="0"/>
              <a:t>prior to opening a blocked mine. Indirect evidence is insufficient if the potential for a blowout exists. </a:t>
            </a:r>
          </a:p>
          <a:p>
            <a:pPr marL="514350" indent="-514350">
              <a:buFont typeface="+mj-lt"/>
              <a:buAutoNum type="arabicPeriod"/>
            </a:pPr>
            <a:r>
              <a:rPr lang="en-US" dirty="0"/>
              <a:t>Where significant consequences of failure are possible, </a:t>
            </a:r>
            <a:r>
              <a:rPr lang="en-US" dirty="0">
                <a:highlight>
                  <a:srgbClr val="FFFF00"/>
                </a:highlight>
              </a:rPr>
              <a:t>independent expertise should be obtained</a:t>
            </a:r>
            <a:r>
              <a:rPr lang="en-US" dirty="0"/>
              <a:t> to review project plans and designs prior to implementation. </a:t>
            </a:r>
          </a:p>
          <a:p>
            <a:endParaRPr lang="en-US" dirty="0"/>
          </a:p>
        </p:txBody>
      </p:sp>
      <p:pic>
        <p:nvPicPr>
          <p:cNvPr id="4" name="Picture 3"/>
          <p:cNvPicPr>
            <a:picLocks noChangeAspect="1"/>
          </p:cNvPicPr>
          <p:nvPr/>
        </p:nvPicPr>
        <p:blipFill>
          <a:blip r:embed="rId2"/>
          <a:stretch>
            <a:fillRect/>
          </a:stretch>
        </p:blipFill>
        <p:spPr>
          <a:xfrm>
            <a:off x="10526934" y="319143"/>
            <a:ext cx="1415017" cy="1828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15125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WHAT’S NEXT</a:t>
            </a:r>
          </a:p>
        </p:txBody>
      </p:sp>
      <p:sp>
        <p:nvSpPr>
          <p:cNvPr id="6" name="Text Placeholder 5"/>
          <p:cNvSpPr>
            <a:spLocks noGrp="1"/>
          </p:cNvSpPr>
          <p:nvPr>
            <p:ph type="body" idx="1"/>
          </p:nvPr>
        </p:nvSpPr>
        <p:spPr/>
        <p:txBody>
          <a:bodyPr>
            <a:normAutofit/>
          </a:bodyPr>
          <a:lstStyle/>
          <a:p>
            <a:r>
              <a:rPr lang="en-US" sz="2800" dirty="0"/>
              <a:t>CRITICAL THINKING CASE STUDY: Gold King Mine Incident</a:t>
            </a:r>
          </a:p>
          <a:p>
            <a:pPr>
              <a:lnSpc>
                <a:spcPct val="110000"/>
              </a:lnSpc>
              <a:spcBef>
                <a:spcPts val="0"/>
              </a:spcBef>
            </a:pPr>
            <a:r>
              <a:rPr lang="en-US" sz="1400" dirty="0"/>
              <a:t>CE 4200: Professional Engineering Practice Issues</a:t>
            </a:r>
          </a:p>
          <a:p>
            <a:pPr>
              <a:lnSpc>
                <a:spcPct val="110000"/>
              </a:lnSpc>
              <a:spcBef>
                <a:spcPts val="0"/>
              </a:spcBef>
            </a:pPr>
            <a:r>
              <a:rPr lang="en-US" sz="1400" dirty="0"/>
              <a:t>Spring 2022 Semester</a:t>
            </a:r>
          </a:p>
          <a:p>
            <a:pPr>
              <a:lnSpc>
                <a:spcPct val="110000"/>
              </a:lnSpc>
              <a:spcBef>
                <a:spcPts val="0"/>
              </a:spcBef>
            </a:pPr>
            <a:r>
              <a:rPr lang="en-US" sz="1400" dirty="0"/>
              <a:t>William D. Lawson, PE, PhD</a:t>
            </a:r>
          </a:p>
        </p:txBody>
      </p:sp>
    </p:spTree>
    <p:extLst>
      <p:ext uri="{BB962C8B-B14F-4D97-AF65-F5344CB8AC3E}">
        <p14:creationId xmlns:p14="http://schemas.microsoft.com/office/powerpoint/2010/main" val="35295812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8638"/>
          <a:stretch/>
        </p:blipFill>
        <p:spPr>
          <a:xfrm>
            <a:off x="1577937" y="4140200"/>
            <a:ext cx="9248775" cy="2450989"/>
          </a:xfrm>
          <a:prstGeom prst="rect">
            <a:avLst/>
          </a:prstGeom>
        </p:spPr>
      </p:pic>
      <p:pic>
        <p:nvPicPr>
          <p:cNvPr id="2050" name="Picture 2" descr="Image result for DENVER POS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431" y="104554"/>
            <a:ext cx="10058400" cy="15398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17CF28-B359-4C7B-A771-67D8E3472207}"/>
              </a:ext>
            </a:extLst>
          </p:cNvPr>
          <p:cNvPicPr>
            <a:picLocks noChangeAspect="1"/>
          </p:cNvPicPr>
          <p:nvPr/>
        </p:nvPicPr>
        <p:blipFill rotWithShape="1">
          <a:blip r:embed="rId4"/>
          <a:srcRect t="61501" b="24094"/>
          <a:stretch/>
        </p:blipFill>
        <p:spPr>
          <a:xfrm>
            <a:off x="1577935" y="2954865"/>
            <a:ext cx="9248775" cy="1185335"/>
          </a:xfrm>
          <a:prstGeom prst="rect">
            <a:avLst/>
          </a:prstGeom>
          <a:ln w="3175">
            <a:solidFill>
              <a:schemeClr val="bg2">
                <a:lumMod val="50000"/>
              </a:schemeClr>
            </a:solidFill>
          </a:ln>
        </p:spPr>
      </p:pic>
      <p:pic>
        <p:nvPicPr>
          <p:cNvPr id="6" name="Picture 5">
            <a:extLst>
              <a:ext uri="{FF2B5EF4-FFF2-40B4-BE49-F238E27FC236}">
                <a16:creationId xmlns:a16="http://schemas.microsoft.com/office/drawing/2014/main" id="{F1AAC9D3-48BF-47C8-9D33-4497FE38BE91}"/>
              </a:ext>
            </a:extLst>
          </p:cNvPr>
          <p:cNvPicPr>
            <a:picLocks noChangeAspect="1"/>
          </p:cNvPicPr>
          <p:nvPr/>
        </p:nvPicPr>
        <p:blipFill rotWithShape="1">
          <a:blip r:embed="rId4"/>
          <a:srcRect b="84843"/>
          <a:stretch/>
        </p:blipFill>
        <p:spPr>
          <a:xfrm>
            <a:off x="1577935" y="1707673"/>
            <a:ext cx="9248775" cy="1247192"/>
          </a:xfrm>
          <a:prstGeom prst="rect">
            <a:avLst/>
          </a:prstGeom>
          <a:ln w="3175">
            <a:solidFill>
              <a:schemeClr val="bg2">
                <a:lumMod val="50000"/>
              </a:schemeClr>
            </a:solidFill>
          </a:ln>
        </p:spPr>
      </p:pic>
    </p:spTree>
    <p:extLst>
      <p:ext uri="{BB962C8B-B14F-4D97-AF65-F5344CB8AC3E}">
        <p14:creationId xmlns:p14="http://schemas.microsoft.com/office/powerpoint/2010/main" val="2874391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470" y="261257"/>
            <a:ext cx="9887951" cy="6400800"/>
          </a:xfrm>
          <a:prstGeom prst="rect">
            <a:avLst/>
          </a:prstGeom>
        </p:spPr>
      </p:pic>
    </p:spTree>
    <p:extLst>
      <p:ext uri="{BB962C8B-B14F-4D97-AF65-F5344CB8AC3E}">
        <p14:creationId xmlns:p14="http://schemas.microsoft.com/office/powerpoint/2010/main" val="2024036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5195</Words>
  <Application>Microsoft Office PowerPoint</Application>
  <PresentationFormat>Widescreen</PresentationFormat>
  <Paragraphs>273</Paragraphs>
  <Slides>93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adelle</vt:lpstr>
      <vt:lpstr>Arial</vt:lpstr>
      <vt:lpstr>Calibri</vt:lpstr>
      <vt:lpstr>Calibri Light</vt:lpstr>
      <vt:lpstr>Times New Roman</vt:lpstr>
      <vt:lpstr>Wingdings</vt:lpstr>
      <vt:lpstr>Office Theme</vt:lpstr>
      <vt:lpstr>Gold King Mine Incident San Juan County, Colorado A CASE STUDY IN CRITICAL THINKING</vt:lpstr>
      <vt:lpstr>SUMMARY</vt:lpstr>
      <vt:lpstr>Source Documents CASE STUDY: Gold King Mine Incident</vt:lpstr>
      <vt:lpstr>Overview Incident Summary: Gold King Mine Spill </vt:lpstr>
      <vt:lpstr>EPA Destroys Mine Plug Incident Summary: Gold King Mine Spill </vt:lpstr>
      <vt:lpstr>3 Million Gallons Toxic Waste Incident Summary: Gold King Mine Spill </vt:lpstr>
      <vt:lpstr>The EPA’s Responsibility Incident Summary: Gold King Mine Spill </vt:lpstr>
      <vt:lpstr>A Disaster Zone Incident Summary: Gold King Mine Spill </vt:lpstr>
      <vt:lpstr>Channel 7 News Report Denver, CO (8 August 2015)</vt:lpstr>
      <vt:lpstr>BACKGROUND</vt:lpstr>
      <vt:lpstr>Prospecting for Gold…   it’s a “thing” in Colorado</vt:lpstr>
      <vt:lpstr>Gold Discovery in Colorado Colorado Geological Survey</vt:lpstr>
      <vt:lpstr>Thousands of Hardrock Mines in Colorado Inactive &amp; Active Hardrock Permits</vt:lpstr>
      <vt:lpstr>Glossary of Mining Terms US Securities and Exchange Commission</vt:lpstr>
      <vt:lpstr>The Gold King Mine History: “EPA Watershed Fact Sheet”</vt:lpstr>
      <vt:lpstr>A Gold King Mine Timeline A tangled history of profit, tragedy and unfulfilled dreams.</vt:lpstr>
      <vt:lpstr>PowerPoint Presentation</vt:lpstr>
      <vt:lpstr>PowerPoint Presentation</vt:lpstr>
      <vt:lpstr>A FUNNY THING HAPPENED ON VACATION THAT SUMMER…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HAPPENED AT               GOLD KING MINE</vt:lpstr>
      <vt:lpstr>Executive Summary Technical Evaluation of the Gold King Mine Incident</vt:lpstr>
      <vt:lpstr>PowerPoint Presentation</vt:lpstr>
      <vt:lpstr>PowerPoint Presentation</vt:lpstr>
      <vt:lpstr>PowerPoint Presentation</vt:lpstr>
      <vt:lpstr>PowerPoint Presentation</vt:lpstr>
      <vt:lpstr>EPA Activities in 2014 </vt:lpstr>
      <vt:lpstr>PowerPoint Presentation</vt:lpstr>
      <vt:lpstr>PowerPoint Presentation</vt:lpstr>
      <vt:lpstr>EPA Activities in 2015 </vt:lpstr>
      <vt:lpstr>PowerPoint Presentation</vt:lpstr>
      <vt:lpstr>PowerPoint Presentation</vt:lpstr>
      <vt:lpstr>EPA Activities in 2015, continued </vt:lpstr>
      <vt:lpstr>PowerPoint Presentation</vt:lpstr>
      <vt:lpstr>EPA Activities in 2015, continued </vt:lpstr>
      <vt:lpstr>PowerPoint Presentation</vt:lpstr>
      <vt:lpstr>THE PLAN TO OPEN THE ADIT</vt:lpstr>
      <vt:lpstr>The Plan to Open the Adit </vt:lpstr>
      <vt:lpstr>PowerPoint Presentation</vt:lpstr>
      <vt:lpstr>PowerPoint Presentation</vt:lpstr>
      <vt:lpstr>PowerPoint Presentation</vt:lpstr>
      <vt:lpstr>PowerPoint Presentation</vt:lpstr>
      <vt:lpstr>PowerPoint Presentation</vt:lpstr>
      <vt:lpstr>PowerPoint Presentation</vt:lpstr>
      <vt:lpstr>IMPLEMENTATION OF THE PLAN</vt:lpstr>
      <vt:lpstr>Implementation of the Plan by EPA on August 5, 2015 </vt:lpstr>
      <vt:lpstr>PowerPoint Presentation</vt:lpstr>
      <vt:lpstr>Rationale for proceeding… </vt:lpstr>
      <vt:lpstr>Implementation: Aug 5, 2015, cont’d </vt:lpstr>
      <vt:lpstr>PowerPoint Presentation</vt:lpstr>
      <vt:lpstr>We hit a “spring”…</vt:lpstr>
      <vt:lpstr>PowerPoint Presentation</vt:lpstr>
      <vt:lpstr>PowerPoint Presentation</vt:lpstr>
      <vt:lpstr>PowerPoint Presentation</vt:lpstr>
      <vt:lpstr>PowerPoint Presentation</vt:lpstr>
      <vt:lpstr>DRMS and EPA realized the error!</vt:lpstr>
      <vt:lpstr>PowerPoint Presentation</vt:lpstr>
      <vt:lpstr>PowerPoint Presentation</vt:lpstr>
      <vt:lpstr>PowerPoint Presentation</vt:lpstr>
      <vt:lpstr>PowerPoint Presentation</vt:lpstr>
      <vt:lpstr>Actions Taken After the Release to Repair and Stabilize the Site </vt:lpstr>
      <vt:lpstr>PowerPoint Presentation</vt:lpstr>
      <vt:lpstr>HOW COULD THIS HAVE HAPPENED?</vt:lpstr>
      <vt:lpstr>Engineering Analysis </vt:lpstr>
      <vt:lpstr>Potential Failure Mode</vt:lpstr>
      <vt:lpstr>Extent of the Mine Pool</vt:lpstr>
      <vt:lpstr>ERRORS IN JUDGMENT</vt:lpstr>
      <vt:lpstr>What do we mean by critical thinking?</vt:lpstr>
      <vt:lpstr>What is the result of critical thinking?</vt:lpstr>
      <vt:lpstr>CONCLUSIONS</vt:lpstr>
      <vt:lpstr>FINDINGS</vt:lpstr>
      <vt:lpstr>FINDINGS, cont’d</vt:lpstr>
      <vt:lpstr>FINDINGS, cont’d</vt:lpstr>
      <vt:lpstr>FINDINGS, cont’d</vt:lpstr>
      <vt:lpstr>FINDINGS, cont’d</vt:lpstr>
      <vt:lpstr>FINDINGS, cont’d</vt:lpstr>
      <vt:lpstr>RECOMMENDATIONS</vt:lpstr>
      <vt:lpstr>Recommendations</vt:lpstr>
      <vt:lpstr>WHAT’S NEXT</vt:lpstr>
      <vt:lpstr>PowerPoint Presentation</vt:lpstr>
      <vt:lpstr>PowerPoint Presentation</vt:lpstr>
    </vt:vector>
  </TitlesOfParts>
  <Company>Texas Tech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Lawson, William D</dc:creator>
  <cp:lastModifiedBy>Lawson, William D</cp:lastModifiedBy>
  <cp:revision>94</cp:revision>
  <cp:lastPrinted>2021-11-10T16:06:53Z</cp:lastPrinted>
  <dcterms:created xsi:type="dcterms:W3CDTF">2018-11-06T19:35:14Z</dcterms:created>
  <dcterms:modified xsi:type="dcterms:W3CDTF">2022-04-11T13:05:51Z</dcterms:modified>
</cp:coreProperties>
</file>